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Lst>
  <p:sldSz cx="10693400" cy="7562850"/>
  <p:notesSz cx="10693400" cy="756285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3D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92" y="57"/>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3/19/2020</a:t>
            </a:fld>
            <a:endParaRPr lang="en-US"/>
          </a:p>
        </p:txBody>
      </p:sp>
      <p:sp>
        <p:nvSpPr>
          <p:cNvPr id="6" name="Holder 6"/>
          <p:cNvSpPr>
            <a:spLocks noGrp="1"/>
          </p:cNvSpPr>
          <p:nvPr>
            <p:ph type="sldNum" sz="quarter" idx="7"/>
          </p:nvPr>
        </p:nvSpPr>
        <p:spPr/>
        <p:txBody>
          <a:bodyPr lIns="0" tIns="0" rIns="0" bIns="0"/>
          <a:lstStyle>
            <a:lvl1pPr>
              <a:defRPr sz="1300" b="1" i="0">
                <a:solidFill>
                  <a:srgbClr val="005287"/>
                </a:solidFill>
                <a:latin typeface="Verdana"/>
                <a:cs typeface="Verdana"/>
              </a:defRPr>
            </a:lvl1pPr>
          </a:lstStyle>
          <a:p>
            <a:pPr marL="38100">
              <a:lnSpc>
                <a:spcPct val="100000"/>
              </a:lnSpc>
              <a:spcBef>
                <a:spcPts val="100"/>
              </a:spcBef>
            </a:pPr>
            <a:fld id="{81D60167-4931-47E6-BA6A-407CBD079E47}" type="slidenum">
              <a:rPr spc="-5" dirty="0"/>
              <a:t>‹Nº›</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3/19/2020</a:t>
            </a:fld>
            <a:endParaRPr lang="en-US"/>
          </a:p>
        </p:txBody>
      </p:sp>
      <p:sp>
        <p:nvSpPr>
          <p:cNvPr id="6" name="Holder 6"/>
          <p:cNvSpPr>
            <a:spLocks noGrp="1"/>
          </p:cNvSpPr>
          <p:nvPr>
            <p:ph type="sldNum" sz="quarter" idx="7"/>
          </p:nvPr>
        </p:nvSpPr>
        <p:spPr/>
        <p:txBody>
          <a:bodyPr lIns="0" tIns="0" rIns="0" bIns="0"/>
          <a:lstStyle>
            <a:lvl1pPr>
              <a:defRPr sz="1300" b="1" i="0">
                <a:solidFill>
                  <a:srgbClr val="005287"/>
                </a:solidFill>
                <a:latin typeface="Verdana"/>
                <a:cs typeface="Verdana"/>
              </a:defRPr>
            </a:lvl1pPr>
          </a:lstStyle>
          <a:p>
            <a:pPr marL="38100">
              <a:lnSpc>
                <a:spcPct val="100000"/>
              </a:lnSpc>
              <a:spcBef>
                <a:spcPts val="100"/>
              </a:spcBef>
            </a:pPr>
            <a:fld id="{81D60167-4931-47E6-BA6A-407CBD079E47}" type="slidenum">
              <a:rPr spc="-5" dirty="0"/>
              <a:t>‹Nº›</a:t>
            </a:fld>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3/19/2020</a:t>
            </a:fld>
            <a:endParaRPr lang="en-US"/>
          </a:p>
        </p:txBody>
      </p:sp>
      <p:sp>
        <p:nvSpPr>
          <p:cNvPr id="7" name="Holder 7"/>
          <p:cNvSpPr>
            <a:spLocks noGrp="1"/>
          </p:cNvSpPr>
          <p:nvPr>
            <p:ph type="sldNum" sz="quarter" idx="7"/>
          </p:nvPr>
        </p:nvSpPr>
        <p:spPr/>
        <p:txBody>
          <a:bodyPr lIns="0" tIns="0" rIns="0" bIns="0"/>
          <a:lstStyle>
            <a:lvl1pPr>
              <a:defRPr sz="1300" b="1" i="0">
                <a:solidFill>
                  <a:srgbClr val="005287"/>
                </a:solidFill>
                <a:latin typeface="Verdana"/>
                <a:cs typeface="Verdana"/>
              </a:defRPr>
            </a:lvl1pPr>
          </a:lstStyle>
          <a:p>
            <a:pPr marL="38100">
              <a:lnSpc>
                <a:spcPct val="100000"/>
              </a:lnSpc>
              <a:spcBef>
                <a:spcPts val="100"/>
              </a:spcBef>
            </a:pPr>
            <a:fld id="{81D60167-4931-47E6-BA6A-407CBD079E47}" type="slidenum">
              <a:rPr spc="-5" dirty="0"/>
              <a:t>‹Nº›</a:t>
            </a:fld>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3/19/2020</a:t>
            </a:fld>
            <a:endParaRPr lang="en-US"/>
          </a:p>
        </p:txBody>
      </p:sp>
      <p:sp>
        <p:nvSpPr>
          <p:cNvPr id="5" name="Holder 5"/>
          <p:cNvSpPr>
            <a:spLocks noGrp="1"/>
          </p:cNvSpPr>
          <p:nvPr>
            <p:ph type="sldNum" sz="quarter" idx="7"/>
          </p:nvPr>
        </p:nvSpPr>
        <p:spPr/>
        <p:txBody>
          <a:bodyPr lIns="0" tIns="0" rIns="0" bIns="0"/>
          <a:lstStyle>
            <a:lvl1pPr>
              <a:defRPr sz="1300" b="1" i="0">
                <a:solidFill>
                  <a:srgbClr val="005287"/>
                </a:solidFill>
                <a:latin typeface="Verdana"/>
                <a:cs typeface="Verdana"/>
              </a:defRPr>
            </a:lvl1pPr>
          </a:lstStyle>
          <a:p>
            <a:pPr marL="38100">
              <a:lnSpc>
                <a:spcPct val="100000"/>
              </a:lnSpc>
              <a:spcBef>
                <a:spcPts val="100"/>
              </a:spcBef>
            </a:pPr>
            <a:fld id="{81D60167-4931-47E6-BA6A-407CBD079E47}" type="slidenum">
              <a:rPr spc="-5" dirty="0"/>
              <a:t>‹Nº›</a:t>
            </a:fld>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3/19/2020</a:t>
            </a:fld>
            <a:endParaRPr lang="en-US"/>
          </a:p>
        </p:txBody>
      </p:sp>
      <p:sp>
        <p:nvSpPr>
          <p:cNvPr id="4" name="Holder 4"/>
          <p:cNvSpPr>
            <a:spLocks noGrp="1"/>
          </p:cNvSpPr>
          <p:nvPr>
            <p:ph type="sldNum" sz="quarter" idx="7"/>
          </p:nvPr>
        </p:nvSpPr>
        <p:spPr/>
        <p:txBody>
          <a:bodyPr lIns="0" tIns="0" rIns="0" bIns="0"/>
          <a:lstStyle>
            <a:lvl1pPr>
              <a:defRPr sz="1300" b="1" i="0">
                <a:solidFill>
                  <a:srgbClr val="005287"/>
                </a:solidFill>
                <a:latin typeface="Verdana"/>
                <a:cs typeface="Verdana"/>
              </a:defRPr>
            </a:lvl1pPr>
          </a:lstStyle>
          <a:p>
            <a:pPr marL="38100">
              <a:lnSpc>
                <a:spcPct val="100000"/>
              </a:lnSpc>
              <a:spcBef>
                <a:spcPts val="100"/>
              </a:spcBef>
            </a:pPr>
            <a:fld id="{81D60167-4931-47E6-BA6A-407CBD079E47}" type="slidenum">
              <a:rPr spc="-5" dirty="0"/>
              <a:t>‹Nº›</a:t>
            </a:fld>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34670" y="302514"/>
            <a:ext cx="9624060" cy="121005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3/19/2020</a:t>
            </a:fld>
            <a:endParaRPr lang="en-US"/>
          </a:p>
        </p:txBody>
      </p:sp>
      <p:sp>
        <p:nvSpPr>
          <p:cNvPr id="6" name="Holder 6"/>
          <p:cNvSpPr>
            <a:spLocks noGrp="1"/>
          </p:cNvSpPr>
          <p:nvPr>
            <p:ph type="sldNum" sz="quarter" idx="7"/>
          </p:nvPr>
        </p:nvSpPr>
        <p:spPr>
          <a:xfrm>
            <a:off x="592836" y="6728286"/>
            <a:ext cx="193675" cy="226059"/>
          </a:xfrm>
          <a:prstGeom prst="rect">
            <a:avLst/>
          </a:prstGeom>
        </p:spPr>
        <p:txBody>
          <a:bodyPr wrap="square" lIns="0" tIns="0" rIns="0" bIns="0">
            <a:spAutoFit/>
          </a:bodyPr>
          <a:lstStyle>
            <a:lvl1pPr>
              <a:defRPr sz="1300" b="1" i="0">
                <a:solidFill>
                  <a:srgbClr val="005287"/>
                </a:solidFill>
                <a:latin typeface="Verdana"/>
                <a:cs typeface="Verdana"/>
              </a:defRPr>
            </a:lvl1pPr>
          </a:lstStyle>
          <a:p>
            <a:pPr marL="38100">
              <a:lnSpc>
                <a:spcPct val="100000"/>
              </a:lnSpc>
              <a:spcBef>
                <a:spcPts val="100"/>
              </a:spcBef>
            </a:pPr>
            <a:fld id="{81D60167-4931-47E6-BA6A-407CBD079E47}" type="slidenum">
              <a:rPr spc="-5" dirty="0"/>
              <a:t>‹Nº›</a:t>
            </a:fld>
            <a:endParaRPr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18236" y="2952724"/>
            <a:ext cx="3737864" cy="1539524"/>
          </a:xfrm>
          <a:prstGeom prst="rect">
            <a:avLst/>
          </a:prstGeom>
        </p:spPr>
        <p:txBody>
          <a:bodyPr vert="horz" wrap="square" lIns="0" tIns="170815" rIns="0" bIns="0" rtlCol="0">
            <a:spAutoFit/>
          </a:bodyPr>
          <a:lstStyle/>
          <a:p>
            <a:pPr marL="12700">
              <a:lnSpc>
                <a:spcPct val="100000"/>
              </a:lnSpc>
              <a:spcBef>
                <a:spcPts val="1345"/>
              </a:spcBef>
            </a:pPr>
            <a:r>
              <a:rPr lang="es-ES" sz="2600" b="1" spc="-5" dirty="0" err="1">
                <a:solidFill>
                  <a:srgbClr val="EF3D3D"/>
                </a:solidFill>
                <a:latin typeface="Verdana"/>
                <a:cs typeface="Verdana"/>
              </a:rPr>
              <a:t>Spanien</a:t>
            </a:r>
            <a:endParaRPr lang="es-ES" sz="2600" b="1" spc="-5" dirty="0">
              <a:solidFill>
                <a:srgbClr val="EF3D3D"/>
              </a:solidFill>
              <a:latin typeface="Verdana"/>
              <a:cs typeface="Verdana"/>
            </a:endParaRPr>
          </a:p>
          <a:p>
            <a:pPr marL="12700">
              <a:lnSpc>
                <a:spcPct val="100000"/>
              </a:lnSpc>
              <a:spcBef>
                <a:spcPts val="1345"/>
              </a:spcBef>
            </a:pPr>
            <a:r>
              <a:rPr lang="es-ES" sz="2600" b="1" spc="-5" dirty="0" err="1" smtClean="0">
                <a:solidFill>
                  <a:srgbClr val="EF3D3D"/>
                </a:solidFill>
                <a:latin typeface="Verdana"/>
                <a:cs typeface="Verdana"/>
              </a:rPr>
              <a:t>Alarmzustand</a:t>
            </a:r>
            <a:r>
              <a:rPr lang="es-ES" sz="2600" b="1" spc="-5" dirty="0" smtClean="0">
                <a:solidFill>
                  <a:srgbClr val="EF3D3D"/>
                </a:solidFill>
                <a:latin typeface="Verdana"/>
                <a:cs typeface="Verdana"/>
              </a:rPr>
              <a:t>: </a:t>
            </a:r>
            <a:r>
              <a:rPr lang="es-ES" sz="2600" b="1" spc="-5" dirty="0" err="1">
                <a:solidFill>
                  <a:srgbClr val="EF3D3D"/>
                </a:solidFill>
                <a:latin typeface="Verdana"/>
                <a:cs typeface="Verdana"/>
              </a:rPr>
              <a:t>Arbeitsmaßnahmen</a:t>
            </a:r>
            <a:endParaRPr sz="2600" dirty="0">
              <a:solidFill>
                <a:srgbClr val="EF3D3D"/>
              </a:solidFill>
              <a:latin typeface="Verdana"/>
              <a:cs typeface="Verdana"/>
            </a:endParaRPr>
          </a:p>
        </p:txBody>
      </p:sp>
      <p:sp>
        <p:nvSpPr>
          <p:cNvPr id="3" name="object 3"/>
          <p:cNvSpPr txBox="1"/>
          <p:nvPr/>
        </p:nvSpPr>
        <p:spPr>
          <a:xfrm>
            <a:off x="605536" y="4772025"/>
            <a:ext cx="2513965" cy="699770"/>
          </a:xfrm>
          <a:prstGeom prst="rect">
            <a:avLst/>
          </a:prstGeom>
        </p:spPr>
        <p:txBody>
          <a:bodyPr vert="horz" wrap="square" lIns="0" tIns="12700" rIns="0" bIns="0" rtlCol="0">
            <a:spAutoFit/>
          </a:bodyPr>
          <a:lstStyle/>
          <a:p>
            <a:pPr marL="25400">
              <a:lnSpc>
                <a:spcPct val="100000"/>
              </a:lnSpc>
              <a:spcBef>
                <a:spcPts val="100"/>
              </a:spcBef>
            </a:pPr>
            <a:r>
              <a:rPr lang="es-ES" sz="2000" spc="-5" dirty="0" err="1">
                <a:latin typeface="Verdana"/>
                <a:cs typeface="Verdana"/>
              </a:rPr>
              <a:t>Vergleichstabelle</a:t>
            </a:r>
            <a:endParaRPr sz="2000" dirty="0">
              <a:latin typeface="Verdana"/>
              <a:cs typeface="Verdana"/>
            </a:endParaRPr>
          </a:p>
          <a:p>
            <a:pPr marL="25400">
              <a:lnSpc>
                <a:spcPct val="100000"/>
              </a:lnSpc>
              <a:spcBef>
                <a:spcPts val="1225"/>
              </a:spcBef>
            </a:pPr>
            <a:r>
              <a:rPr sz="1400" spc="-5" dirty="0" smtClean="0">
                <a:latin typeface="Verdana"/>
                <a:cs typeface="Verdana"/>
              </a:rPr>
              <a:t>18</a:t>
            </a:r>
            <a:r>
              <a:rPr lang="en-US" sz="1350" spc="-7" baseline="30864" dirty="0" smtClean="0">
                <a:latin typeface="Verdana"/>
                <a:cs typeface="Verdana"/>
              </a:rPr>
              <a:t>.</a:t>
            </a:r>
            <a:r>
              <a:rPr lang="en-US" sz="1350" spc="-7" dirty="0" smtClean="0">
                <a:latin typeface="Verdana"/>
                <a:cs typeface="Verdana"/>
              </a:rPr>
              <a:t> </a:t>
            </a:r>
            <a:r>
              <a:rPr lang="en-US" sz="1350" spc="-7" dirty="0" err="1" smtClean="0">
                <a:latin typeface="Verdana"/>
                <a:cs typeface="Verdana"/>
              </a:rPr>
              <a:t>März</a:t>
            </a:r>
            <a:r>
              <a:rPr sz="1400" spc="-10" dirty="0" smtClean="0">
                <a:latin typeface="Verdana"/>
                <a:cs typeface="Verdana"/>
              </a:rPr>
              <a:t> </a:t>
            </a:r>
            <a:r>
              <a:rPr sz="1400" spc="-5" dirty="0">
                <a:latin typeface="Verdana"/>
                <a:cs typeface="Verdana"/>
              </a:rPr>
              <a:t>2020</a:t>
            </a:r>
            <a:endParaRPr sz="1400" dirty="0">
              <a:latin typeface="Verdana"/>
              <a:cs typeface="Verdana"/>
            </a:endParaRPr>
          </a:p>
        </p:txBody>
      </p:sp>
      <p:sp>
        <p:nvSpPr>
          <p:cNvPr id="5" name="object 5"/>
          <p:cNvSpPr/>
          <p:nvPr/>
        </p:nvSpPr>
        <p:spPr>
          <a:xfrm>
            <a:off x="5580379" y="2886456"/>
            <a:ext cx="4500245" cy="2761106"/>
          </a:xfrm>
          <a:prstGeom prst="rect">
            <a:avLst/>
          </a:prstGeom>
          <a:blipFill>
            <a:blip r:embed="rId2" cstate="print"/>
            <a:stretch>
              <a:fillRect/>
            </a:stretch>
          </a:blipFill>
        </p:spPr>
        <p:txBody>
          <a:bodyPr wrap="square" lIns="0" tIns="0" rIns="0" bIns="0" rtlCol="0"/>
          <a:lstStyle/>
          <a:p>
            <a:endParaRPr/>
          </a:p>
        </p:txBody>
      </p:sp>
      <p:pic>
        <p:nvPicPr>
          <p:cNvPr id="6" name="Imagen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23" y="35169"/>
            <a:ext cx="1942349" cy="104335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612648" y="449580"/>
            <a:ext cx="9488805" cy="12700"/>
          </a:xfrm>
          <a:custGeom>
            <a:avLst/>
            <a:gdLst/>
            <a:ahLst/>
            <a:cxnLst/>
            <a:rect l="l" t="t" r="r" b="b"/>
            <a:pathLst>
              <a:path w="9488805" h="12700">
                <a:moveTo>
                  <a:pt x="9488424" y="0"/>
                </a:moveTo>
                <a:lnTo>
                  <a:pt x="0" y="0"/>
                </a:lnTo>
                <a:lnTo>
                  <a:pt x="0" y="12192"/>
                </a:lnTo>
                <a:lnTo>
                  <a:pt x="9488424" y="12192"/>
                </a:lnTo>
                <a:lnTo>
                  <a:pt x="9488424" y="0"/>
                </a:lnTo>
                <a:close/>
              </a:path>
            </a:pathLst>
          </a:custGeom>
          <a:solidFill>
            <a:srgbClr val="000000"/>
          </a:solidFill>
        </p:spPr>
        <p:txBody>
          <a:bodyPr wrap="square" lIns="0" tIns="0" rIns="0" bIns="0" rtlCol="0"/>
          <a:lstStyle/>
          <a:p>
            <a:endParaRPr/>
          </a:p>
        </p:txBody>
      </p:sp>
      <p:sp>
        <p:nvSpPr>
          <p:cNvPr id="4" name="object 4"/>
          <p:cNvSpPr/>
          <p:nvPr/>
        </p:nvSpPr>
        <p:spPr>
          <a:xfrm>
            <a:off x="455676" y="6740347"/>
            <a:ext cx="18415" cy="201295"/>
          </a:xfrm>
          <a:custGeom>
            <a:avLst/>
            <a:gdLst/>
            <a:ahLst/>
            <a:cxnLst/>
            <a:rect l="l" t="t" r="r" b="b"/>
            <a:pathLst>
              <a:path w="18415" h="201295">
                <a:moveTo>
                  <a:pt x="18287" y="0"/>
                </a:moveTo>
                <a:lnTo>
                  <a:pt x="0" y="0"/>
                </a:lnTo>
                <a:lnTo>
                  <a:pt x="0" y="201168"/>
                </a:lnTo>
                <a:lnTo>
                  <a:pt x="18287" y="201168"/>
                </a:lnTo>
                <a:lnTo>
                  <a:pt x="18287" y="0"/>
                </a:lnTo>
                <a:close/>
              </a:path>
            </a:pathLst>
          </a:custGeom>
          <a:solidFill>
            <a:srgbClr val="EF3D3D"/>
          </a:solidFill>
        </p:spPr>
        <p:txBody>
          <a:bodyPr wrap="square" lIns="0" tIns="0" rIns="0" bIns="0" rtlCol="0"/>
          <a:lstStyle/>
          <a:p>
            <a:endParaRPr/>
          </a:p>
        </p:txBody>
      </p:sp>
      <p:sp>
        <p:nvSpPr>
          <p:cNvPr id="5" name="object 5"/>
          <p:cNvSpPr txBox="1"/>
          <p:nvPr/>
        </p:nvSpPr>
        <p:spPr>
          <a:xfrm>
            <a:off x="2452370" y="796798"/>
            <a:ext cx="7009130" cy="623248"/>
          </a:xfrm>
          <a:prstGeom prst="rect">
            <a:avLst/>
          </a:prstGeom>
        </p:spPr>
        <p:txBody>
          <a:bodyPr vert="horz" wrap="square" lIns="0" tIns="12700" rIns="0" bIns="0" rtlCol="0">
            <a:spAutoFit/>
          </a:bodyPr>
          <a:lstStyle/>
          <a:p>
            <a:pPr algn="ctr">
              <a:lnSpc>
                <a:spcPct val="100000"/>
              </a:lnSpc>
              <a:spcBef>
                <a:spcPts val="100"/>
              </a:spcBef>
            </a:pPr>
            <a:r>
              <a:rPr lang="en-US" sz="1100" b="1" u="heavy" spc="-5" dirty="0" err="1" smtClean="0">
                <a:uFill>
                  <a:solidFill>
                    <a:srgbClr val="000000"/>
                  </a:solidFill>
                </a:uFill>
                <a:latin typeface="Verdana"/>
                <a:cs typeface="Verdana"/>
              </a:rPr>
              <a:t>VERGLEICHSTABELLE</a:t>
            </a:r>
            <a:r>
              <a:rPr lang="en-US" sz="1100" b="1" u="heavy" spc="-5" dirty="0" smtClean="0">
                <a:uFill>
                  <a:solidFill>
                    <a:srgbClr val="000000"/>
                  </a:solidFill>
                </a:uFill>
                <a:latin typeface="Verdana"/>
                <a:cs typeface="Verdana"/>
              </a:rPr>
              <a:t> </a:t>
            </a:r>
            <a:r>
              <a:rPr lang="en-US" sz="1100" b="1" u="heavy" spc="-5" dirty="0" err="1">
                <a:uFill>
                  <a:solidFill>
                    <a:srgbClr val="000000"/>
                  </a:solidFill>
                </a:uFill>
                <a:latin typeface="Verdana"/>
                <a:cs typeface="Verdana"/>
              </a:rPr>
              <a:t>VORÜBERGEHENDE</a:t>
            </a:r>
            <a:r>
              <a:rPr lang="en-US" sz="1100" b="1" u="heavy" spc="-5" dirty="0">
                <a:uFill>
                  <a:solidFill>
                    <a:srgbClr val="000000"/>
                  </a:solidFill>
                </a:uFill>
                <a:latin typeface="Verdana"/>
                <a:cs typeface="Verdana"/>
              </a:rPr>
              <a:t> </a:t>
            </a:r>
            <a:r>
              <a:rPr lang="en-US" sz="1100" b="1" u="heavy" spc="-5" dirty="0" err="1">
                <a:uFill>
                  <a:solidFill>
                    <a:srgbClr val="000000"/>
                  </a:solidFill>
                </a:uFill>
                <a:latin typeface="Verdana"/>
                <a:cs typeface="Verdana"/>
              </a:rPr>
              <a:t>AUSSETZUNG</a:t>
            </a:r>
            <a:r>
              <a:rPr lang="en-US" sz="1100" b="1" u="heavy" spc="-5" dirty="0">
                <a:uFill>
                  <a:solidFill>
                    <a:srgbClr val="000000"/>
                  </a:solidFill>
                </a:uFill>
                <a:latin typeface="Verdana"/>
                <a:cs typeface="Verdana"/>
              </a:rPr>
              <a:t> </a:t>
            </a:r>
            <a:r>
              <a:rPr lang="en-US" sz="1100" b="1" u="heavy" spc="-5" dirty="0" smtClean="0">
                <a:uFill>
                  <a:solidFill>
                    <a:srgbClr val="000000"/>
                  </a:solidFill>
                </a:uFill>
                <a:latin typeface="Verdana"/>
                <a:cs typeface="Verdana"/>
              </a:rPr>
              <a:t>VON </a:t>
            </a:r>
            <a:r>
              <a:rPr lang="en-US" sz="1100" b="1" u="heavy" spc="-5" dirty="0" err="1" smtClean="0">
                <a:uFill>
                  <a:solidFill>
                    <a:srgbClr val="000000"/>
                  </a:solidFill>
                </a:uFill>
                <a:latin typeface="Verdana"/>
                <a:cs typeface="Verdana"/>
              </a:rPr>
              <a:t>ARBEITSVERTRÄGEN</a:t>
            </a:r>
            <a:endParaRPr sz="1100" dirty="0">
              <a:latin typeface="Verdana"/>
              <a:cs typeface="Verdana"/>
            </a:endParaRPr>
          </a:p>
          <a:p>
            <a:pPr marL="1270" algn="ctr">
              <a:lnSpc>
                <a:spcPct val="100000"/>
              </a:lnSpc>
              <a:spcBef>
                <a:spcPts val="820"/>
              </a:spcBef>
            </a:pPr>
            <a:r>
              <a:rPr sz="1100" spc="-5" dirty="0" smtClean="0">
                <a:latin typeface="Verdana"/>
                <a:cs typeface="Verdana"/>
              </a:rPr>
              <a:t>(</a:t>
            </a:r>
            <a:r>
              <a:rPr lang="de-DE" sz="1100" spc="-5" dirty="0">
                <a:latin typeface="Verdana"/>
                <a:cs typeface="Verdana"/>
              </a:rPr>
              <a:t>Ein “</a:t>
            </a:r>
            <a:r>
              <a:rPr lang="de-DE" sz="1100" spc="-5" dirty="0" err="1">
                <a:latin typeface="Verdana"/>
                <a:cs typeface="Verdana"/>
              </a:rPr>
              <a:t>ERTE</a:t>
            </a:r>
            <a:r>
              <a:rPr lang="de-DE" sz="1100" spc="-5" dirty="0">
                <a:latin typeface="Verdana"/>
                <a:cs typeface="Verdana"/>
              </a:rPr>
              <a:t>” in Spanien ist vergleichbar mit der in Deutschland bekannten arbeitsrechtlichen Maßnahme der Kurzarbeit.</a:t>
            </a:r>
            <a:r>
              <a:rPr sz="1100" spc="-5" dirty="0" smtClean="0">
                <a:latin typeface="Verdana"/>
                <a:cs typeface="Verdana"/>
              </a:rPr>
              <a:t>)</a:t>
            </a:r>
            <a:endParaRPr sz="1100" dirty="0">
              <a:latin typeface="Verdana"/>
              <a:cs typeface="Verdana"/>
            </a:endParaRPr>
          </a:p>
        </p:txBody>
      </p:sp>
      <p:sp>
        <p:nvSpPr>
          <p:cNvPr id="7" name="object 7"/>
          <p:cNvSpPr txBox="1">
            <a:spLocks noGrp="1"/>
          </p:cNvSpPr>
          <p:nvPr>
            <p:ph type="sldNum" sz="quarter" idx="7"/>
          </p:nvPr>
        </p:nvSpPr>
        <p:spPr>
          <a:xfrm>
            <a:off x="592836" y="6728286"/>
            <a:ext cx="193675" cy="212879"/>
          </a:xfrm>
          <a:prstGeom prst="rect">
            <a:avLst/>
          </a:prstGeom>
        </p:spPr>
        <p:txBody>
          <a:bodyPr vert="horz" wrap="square" lIns="0" tIns="12700" rIns="0" bIns="0" rtlCol="0">
            <a:spAutoFit/>
          </a:bodyPr>
          <a:lstStyle/>
          <a:p>
            <a:pPr marL="38100">
              <a:lnSpc>
                <a:spcPct val="100000"/>
              </a:lnSpc>
              <a:spcBef>
                <a:spcPts val="100"/>
              </a:spcBef>
            </a:pPr>
            <a:r>
              <a:rPr spc="-5" dirty="0">
                <a:solidFill>
                  <a:srgbClr val="EF3D3D"/>
                </a:solidFill>
              </a:rPr>
              <a:t>1</a:t>
            </a:r>
          </a:p>
        </p:txBody>
      </p:sp>
      <p:graphicFrame>
        <p:nvGraphicFramePr>
          <p:cNvPr id="6" name="object 6"/>
          <p:cNvGraphicFramePr>
            <a:graphicFrameLocks noGrp="1"/>
          </p:cNvGraphicFramePr>
          <p:nvPr>
            <p:extLst>
              <p:ext uri="{D42A27DB-BD31-4B8C-83A1-F6EECF244321}">
                <p14:modId xmlns:p14="http://schemas.microsoft.com/office/powerpoint/2010/main" val="1248395964"/>
              </p:ext>
            </p:extLst>
          </p:nvPr>
        </p:nvGraphicFramePr>
        <p:xfrm>
          <a:off x="624840" y="1536522"/>
          <a:ext cx="9444990" cy="5240450"/>
        </p:xfrm>
        <a:graphic>
          <a:graphicData uri="http://schemas.openxmlformats.org/drawingml/2006/table">
            <a:tbl>
              <a:tblPr firstRow="1" bandRow="1">
                <a:tableStyleId>{2D5ABB26-0587-4C30-8999-92F81FD0307C}</a:tableStyleId>
              </a:tblPr>
              <a:tblGrid>
                <a:gridCol w="1325880">
                  <a:extLst>
                    <a:ext uri="{9D8B030D-6E8A-4147-A177-3AD203B41FA5}">
                      <a16:colId xmlns:a16="http://schemas.microsoft.com/office/drawing/2014/main" val="20000"/>
                    </a:ext>
                  </a:extLst>
                </a:gridCol>
                <a:gridCol w="2036445">
                  <a:extLst>
                    <a:ext uri="{9D8B030D-6E8A-4147-A177-3AD203B41FA5}">
                      <a16:colId xmlns:a16="http://schemas.microsoft.com/office/drawing/2014/main" val="20001"/>
                    </a:ext>
                  </a:extLst>
                </a:gridCol>
                <a:gridCol w="2109470">
                  <a:extLst>
                    <a:ext uri="{9D8B030D-6E8A-4147-A177-3AD203B41FA5}">
                      <a16:colId xmlns:a16="http://schemas.microsoft.com/office/drawing/2014/main" val="20002"/>
                    </a:ext>
                  </a:extLst>
                </a:gridCol>
                <a:gridCol w="3973195">
                  <a:extLst>
                    <a:ext uri="{9D8B030D-6E8A-4147-A177-3AD203B41FA5}">
                      <a16:colId xmlns:a16="http://schemas.microsoft.com/office/drawing/2014/main" val="20003"/>
                    </a:ext>
                  </a:extLst>
                </a:gridCol>
              </a:tblGrid>
              <a:tr h="945184">
                <a:tc>
                  <a:txBody>
                    <a:bodyPr/>
                    <a:lstStyle/>
                    <a:p>
                      <a:pPr>
                        <a:lnSpc>
                          <a:spcPct val="100000"/>
                        </a:lnSpc>
                      </a:pPr>
                      <a:endParaRPr sz="1000" dirty="0">
                        <a:latin typeface="Times New Roman"/>
                        <a:cs typeface="Times New Roman"/>
                      </a:endParaRPr>
                    </a:p>
                  </a:txBody>
                  <a:tcPr marL="0" marR="0" marT="0" marB="0">
                    <a:lnB w="12700">
                      <a:solidFill>
                        <a:srgbClr val="000000"/>
                      </a:solidFill>
                      <a:prstDash val="solid"/>
                    </a:lnB>
                  </a:tcPr>
                </a:tc>
                <a:tc gridSpan="2">
                  <a:txBody>
                    <a:bodyPr/>
                    <a:lstStyle/>
                    <a:p>
                      <a:pPr marR="1270" algn="ctr">
                        <a:lnSpc>
                          <a:spcPct val="100000"/>
                        </a:lnSpc>
                        <a:spcBef>
                          <a:spcPts val="605"/>
                        </a:spcBef>
                      </a:pPr>
                      <a:r>
                        <a:rPr lang="es-ES" sz="1000" b="1" spc="-10" dirty="0" smtClean="0">
                          <a:solidFill>
                            <a:srgbClr val="FFFFFF"/>
                          </a:solidFill>
                          <a:latin typeface="Verdana"/>
                          <a:cs typeface="Verdana"/>
                        </a:rPr>
                        <a:t>„ERTE“   </a:t>
                      </a:r>
                      <a:r>
                        <a:rPr lang="es-ES" sz="1000" b="1" spc="-10" dirty="0" err="1" smtClean="0">
                          <a:solidFill>
                            <a:srgbClr val="FFFFFF"/>
                          </a:solidFill>
                          <a:latin typeface="Verdana"/>
                          <a:cs typeface="Verdana"/>
                        </a:rPr>
                        <a:t>AUFGRUND</a:t>
                      </a:r>
                      <a:r>
                        <a:rPr lang="es-ES" sz="1000" b="1" spc="-10" dirty="0" smtClean="0">
                          <a:solidFill>
                            <a:srgbClr val="FFFFFF"/>
                          </a:solidFill>
                          <a:latin typeface="Verdana"/>
                          <a:cs typeface="Verdana"/>
                        </a:rPr>
                        <a:t> </a:t>
                      </a:r>
                      <a:r>
                        <a:rPr lang="es-ES" sz="1000" b="1" spc="-10" dirty="0" err="1" smtClean="0">
                          <a:solidFill>
                            <a:srgbClr val="FFFFFF"/>
                          </a:solidFill>
                          <a:latin typeface="Verdana"/>
                          <a:cs typeface="Verdana"/>
                        </a:rPr>
                        <a:t>HÖHERER</a:t>
                      </a:r>
                      <a:r>
                        <a:rPr lang="es-ES" sz="1000" b="1" spc="-10" dirty="0" smtClean="0">
                          <a:solidFill>
                            <a:srgbClr val="FFFFFF"/>
                          </a:solidFill>
                          <a:latin typeface="Verdana"/>
                          <a:cs typeface="Verdana"/>
                        </a:rPr>
                        <a:t> </a:t>
                      </a:r>
                      <a:r>
                        <a:rPr lang="es-ES" sz="1000" b="1" spc="-10" dirty="0" err="1" smtClean="0">
                          <a:solidFill>
                            <a:srgbClr val="FFFFFF"/>
                          </a:solidFill>
                          <a:latin typeface="Verdana"/>
                          <a:cs typeface="Verdana"/>
                        </a:rPr>
                        <a:t>GEWALT</a:t>
                      </a:r>
                      <a:endParaRPr sz="1000" dirty="0">
                        <a:latin typeface="Verdana"/>
                        <a:cs typeface="Verdana"/>
                      </a:endParaRPr>
                    </a:p>
                    <a:p>
                      <a:pPr marL="75565" marR="79375" algn="ctr">
                        <a:lnSpc>
                          <a:spcPct val="116500"/>
                        </a:lnSpc>
                        <a:spcBef>
                          <a:spcPts val="595"/>
                        </a:spcBef>
                      </a:pPr>
                      <a:r>
                        <a:rPr sz="1000" b="1" spc="-5" dirty="0" smtClean="0">
                          <a:solidFill>
                            <a:srgbClr val="FFFFFF"/>
                          </a:solidFill>
                          <a:latin typeface="Verdana"/>
                          <a:cs typeface="Verdana"/>
                        </a:rPr>
                        <a:t>(</a:t>
                      </a:r>
                      <a:r>
                        <a:rPr lang="de-DE" sz="1000" b="1" spc="-5" dirty="0" smtClean="0">
                          <a:solidFill>
                            <a:srgbClr val="FFFFFF"/>
                          </a:solidFill>
                          <a:latin typeface="Verdana"/>
                          <a:cs typeface="Verdana"/>
                        </a:rPr>
                        <a:t>Art. 47.3 und 51.7 des Arbeitnehmerstatuts und Art. 31 ff.  des Königlichen Dekrets 1483/2012 sowie Art. 22 und 24 bis 28 des Königlichen Dekrets 8/2020</a:t>
                      </a:r>
                      <a:r>
                        <a:rPr sz="1000" b="1" spc="-5" dirty="0" smtClean="0">
                          <a:solidFill>
                            <a:srgbClr val="FFFFFF"/>
                          </a:solidFill>
                          <a:latin typeface="Verdana"/>
                          <a:cs typeface="Verdana"/>
                        </a:rPr>
                        <a:t>)</a:t>
                      </a:r>
                      <a:endParaRPr sz="1000" dirty="0">
                        <a:latin typeface="Verdana"/>
                        <a:cs typeface="Verdana"/>
                      </a:endParaRPr>
                    </a:p>
                  </a:txBody>
                  <a:tcPr marL="0" marR="0" marT="76835" marB="0">
                    <a:solidFill>
                      <a:srgbClr val="EF3D3D"/>
                    </a:solidFill>
                  </a:tcPr>
                </a:tc>
                <a:tc hMerge="1">
                  <a:txBody>
                    <a:bodyPr/>
                    <a:lstStyle/>
                    <a:p>
                      <a:endParaRPr/>
                    </a:p>
                  </a:txBody>
                  <a:tcPr marL="0" marR="0" marT="0" marB="0"/>
                </a:tc>
                <a:tc>
                  <a:txBody>
                    <a:bodyPr/>
                    <a:lstStyle/>
                    <a:p>
                      <a:pPr algn="ctr">
                        <a:lnSpc>
                          <a:spcPct val="100000"/>
                        </a:lnSpc>
                        <a:spcBef>
                          <a:spcPts val="605"/>
                        </a:spcBef>
                      </a:pPr>
                      <a:r>
                        <a:rPr lang="es-ES" sz="1000" b="1" spc="-5" dirty="0" smtClean="0">
                          <a:solidFill>
                            <a:srgbClr val="FFFFFF"/>
                          </a:solidFill>
                          <a:latin typeface="Verdana"/>
                          <a:cs typeface="Verdana"/>
                        </a:rPr>
                        <a:t>“ERTE” </a:t>
                      </a:r>
                      <a:r>
                        <a:rPr lang="es-ES" sz="1000" b="1" spc="-5" dirty="0" err="1" smtClean="0">
                          <a:solidFill>
                            <a:srgbClr val="FFFFFF"/>
                          </a:solidFill>
                          <a:latin typeface="Verdana"/>
                          <a:cs typeface="Verdana"/>
                        </a:rPr>
                        <a:t>AUFGRUND</a:t>
                      </a:r>
                      <a:r>
                        <a:rPr lang="es-ES" sz="1000" b="1" spc="-5" dirty="0" smtClean="0">
                          <a:solidFill>
                            <a:srgbClr val="FFFFFF"/>
                          </a:solidFill>
                          <a:latin typeface="Verdana"/>
                          <a:cs typeface="Verdana"/>
                        </a:rPr>
                        <a:t> </a:t>
                      </a:r>
                      <a:r>
                        <a:rPr lang="es-ES" sz="1000" b="1" spc="-5" dirty="0" err="1" smtClean="0">
                          <a:solidFill>
                            <a:srgbClr val="FFFFFF"/>
                          </a:solidFill>
                          <a:latin typeface="Verdana"/>
                          <a:cs typeface="Verdana"/>
                        </a:rPr>
                        <a:t>OBJEKTIVER</a:t>
                      </a:r>
                      <a:r>
                        <a:rPr lang="es-ES" sz="1000" b="1" spc="-5" dirty="0" smtClean="0">
                          <a:solidFill>
                            <a:srgbClr val="FFFFFF"/>
                          </a:solidFill>
                          <a:latin typeface="Verdana"/>
                          <a:cs typeface="Verdana"/>
                        </a:rPr>
                        <a:t> </a:t>
                      </a:r>
                      <a:r>
                        <a:rPr lang="es-ES" sz="1000" b="1" spc="-5" dirty="0" err="1" smtClean="0">
                          <a:solidFill>
                            <a:srgbClr val="FFFFFF"/>
                          </a:solidFill>
                          <a:latin typeface="Verdana"/>
                          <a:cs typeface="Verdana"/>
                        </a:rPr>
                        <a:t>URSACHEN</a:t>
                      </a:r>
                      <a:endParaRPr sz="1000" dirty="0">
                        <a:latin typeface="Verdana"/>
                        <a:cs typeface="Verdana"/>
                      </a:endParaRPr>
                    </a:p>
                    <a:p>
                      <a:pPr marL="144145" marR="137160" indent="-1270" algn="ctr">
                        <a:lnSpc>
                          <a:spcPct val="116500"/>
                        </a:lnSpc>
                        <a:spcBef>
                          <a:spcPts val="595"/>
                        </a:spcBef>
                      </a:pPr>
                      <a:r>
                        <a:rPr sz="1000" b="1" spc="-10" dirty="0" smtClean="0">
                          <a:solidFill>
                            <a:srgbClr val="FFFFFF"/>
                          </a:solidFill>
                          <a:latin typeface="Verdana"/>
                          <a:cs typeface="Verdana"/>
                        </a:rPr>
                        <a:t>(</a:t>
                      </a:r>
                      <a:r>
                        <a:rPr lang="de-DE" sz="1000" b="1" spc="-10" dirty="0" smtClean="0">
                          <a:solidFill>
                            <a:srgbClr val="FFFFFF"/>
                          </a:solidFill>
                          <a:latin typeface="Verdana"/>
                          <a:cs typeface="Verdana"/>
                        </a:rPr>
                        <a:t>Art. 47 des Arbeitnehmerstatuts und Art. 16 ff. des Königlichen Dekrets 1483/2012 sowie Art. 23 und 25 bis 28 des Königlichen Dekrets 8/2020</a:t>
                      </a:r>
                      <a:r>
                        <a:rPr sz="1000" b="1" spc="-5" dirty="0" smtClean="0">
                          <a:solidFill>
                            <a:srgbClr val="FFFFFF"/>
                          </a:solidFill>
                          <a:latin typeface="Verdana"/>
                          <a:cs typeface="Verdana"/>
                        </a:rPr>
                        <a:t>)</a:t>
                      </a:r>
                      <a:endParaRPr sz="1000" dirty="0">
                        <a:latin typeface="Verdana"/>
                        <a:cs typeface="Verdana"/>
                      </a:endParaRPr>
                    </a:p>
                  </a:txBody>
                  <a:tcPr marL="0" marR="0" marT="76835" marB="0">
                    <a:solidFill>
                      <a:srgbClr val="EF3D3D"/>
                    </a:solidFill>
                  </a:tcPr>
                </a:tc>
                <a:extLst>
                  <a:ext uri="{0D108BD9-81ED-4DB2-BD59-A6C34878D82A}">
                    <a16:rowId xmlns:a16="http://schemas.microsoft.com/office/drawing/2014/main" val="10000"/>
                  </a:ext>
                </a:extLst>
              </a:tr>
              <a:tr h="443483">
                <a:tc rowSpan="6">
                  <a:txBody>
                    <a:bodyPr/>
                    <a:lstStyle/>
                    <a:p>
                      <a:pPr marL="408305">
                        <a:lnSpc>
                          <a:spcPct val="100000"/>
                        </a:lnSpc>
                        <a:spcBef>
                          <a:spcPts val="655"/>
                        </a:spcBef>
                      </a:pPr>
                      <a:r>
                        <a:rPr lang="es-ES" sz="1000" b="1" spc="-5" dirty="0" err="1" smtClean="0">
                          <a:solidFill>
                            <a:srgbClr val="212121"/>
                          </a:solidFill>
                          <a:latin typeface="Verdana"/>
                          <a:cs typeface="Verdana"/>
                        </a:rPr>
                        <a:t>Gründe</a:t>
                      </a:r>
                      <a:endParaRPr sz="1000" dirty="0">
                        <a:latin typeface="Verdana"/>
                        <a:cs typeface="Verdana"/>
                      </a:endParaRPr>
                    </a:p>
                  </a:txBody>
                  <a:tcPr marL="0" marR="0" marT="83185" marB="0">
                    <a:lnL w="12700">
                      <a:solidFill>
                        <a:srgbClr val="000000"/>
                      </a:solidFill>
                      <a:prstDash val="solid"/>
                    </a:lnL>
                    <a:lnR w="12700" cap="flat" cmpd="sng" algn="ctr">
                      <a:solidFill>
                        <a:srgbClr val="000000"/>
                      </a:solidFill>
                      <a:prstDash val="solid"/>
                      <a:round/>
                      <a:headEnd type="none" w="med" len="med"/>
                      <a:tailEnd type="none" w="med" len="med"/>
                    </a:lnR>
                    <a:lnT w="12700">
                      <a:solidFill>
                        <a:srgbClr val="000000"/>
                      </a:solidFill>
                      <a:prstDash val="solid"/>
                    </a:lnT>
                    <a:lnB w="12700">
                      <a:solidFill>
                        <a:srgbClr val="000000"/>
                      </a:solidFill>
                      <a:prstDash val="solid"/>
                    </a:lnB>
                    <a:solidFill>
                      <a:srgbClr val="F1F1F1"/>
                    </a:solidFill>
                  </a:tcPr>
                </a:tc>
                <a:tc>
                  <a:txBody>
                    <a:bodyPr/>
                    <a:lstStyle/>
                    <a:p>
                      <a:pPr marL="342900" lvl="0" indent="-342900" algn="just">
                        <a:lnSpc>
                          <a:spcPct val="107000"/>
                        </a:lnSpc>
                        <a:spcAft>
                          <a:spcPts val="0"/>
                        </a:spcAft>
                        <a:buFont typeface="Symbol" panose="05050102010706020507" pitchFamily="18" charset="2"/>
                        <a:buChar char=""/>
                      </a:pPr>
                      <a:r>
                        <a:rPr lang="de-DE" sz="1100">
                          <a:solidFill>
                            <a:srgbClr val="222222"/>
                          </a:solidFill>
                          <a:effectLst/>
                          <a:latin typeface="Arial Narrow" panose="020B0606020202030204" pitchFamily="34" charset="0"/>
                          <a:ea typeface="Times New Roman" panose="02020603050405020304" pitchFamily="18" charset="0"/>
                          <a:cs typeface="Times New Roman" panose="02020603050405020304" pitchFamily="18" charset="0"/>
                        </a:rPr>
                        <a:t>Aussetzung oder Annullierung von Aktivitäten</a:t>
                      </a:r>
                      <a:endParaRPr lang="es-ES" sz="1100">
                        <a:solidFill>
                          <a:srgbClr val="22222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a:solidFill>
                        <a:srgbClr val="000000"/>
                      </a:solidFill>
                      <a:prstDash val="solid"/>
                    </a:lnL>
                    <a:lnR w="12700">
                      <a:solidFill>
                        <a:srgbClr val="000000"/>
                      </a:solidFill>
                      <a:prstDash val="solid"/>
                    </a:lnR>
                    <a:lnB w="12700">
                      <a:solidFill>
                        <a:srgbClr val="000000"/>
                      </a:solidFill>
                      <a:prstDash val="solid"/>
                    </a:lnB>
                  </a:tcPr>
                </a:tc>
                <a:tc rowSpan="6">
                  <a:txBody>
                    <a:bodyPr/>
                    <a:lstStyle/>
                    <a:p>
                      <a:pPr marL="66675" marR="60960" algn="just">
                        <a:lnSpc>
                          <a:spcPct val="116399"/>
                        </a:lnSpc>
                        <a:spcBef>
                          <a:spcPts val="459"/>
                        </a:spcBef>
                      </a:pPr>
                      <a:r>
                        <a:rPr lang="de-DE" sz="1000" spc="-5" dirty="0" smtClean="0">
                          <a:solidFill>
                            <a:srgbClr val="212121"/>
                          </a:solidFill>
                          <a:latin typeface="Verdana"/>
                          <a:cs typeface="Verdana"/>
                        </a:rPr>
                        <a:t>(i) die Fortsetzung der gewöhnlichen Tätigkeit des Unternehmens erheblich verhindern </a:t>
                      </a:r>
                    </a:p>
                    <a:p>
                      <a:pPr marL="66675" marR="60960" algn="just">
                        <a:lnSpc>
                          <a:spcPct val="116399"/>
                        </a:lnSpc>
                        <a:spcBef>
                          <a:spcPts val="459"/>
                        </a:spcBef>
                      </a:pPr>
                      <a:r>
                        <a:rPr lang="de-DE" sz="1000" spc="-5" dirty="0" smtClean="0">
                          <a:solidFill>
                            <a:srgbClr val="212121"/>
                          </a:solidFill>
                          <a:latin typeface="Verdana"/>
                          <a:cs typeface="Verdana"/>
                        </a:rPr>
                        <a:t>(ii) Ansteckung des Personalbestands,</a:t>
                      </a:r>
                    </a:p>
                    <a:p>
                      <a:pPr marL="66675" marR="60960" algn="just">
                        <a:lnSpc>
                          <a:spcPct val="116399"/>
                        </a:lnSpc>
                        <a:spcBef>
                          <a:spcPts val="459"/>
                        </a:spcBef>
                      </a:pPr>
                      <a:r>
                        <a:rPr lang="de-DE" sz="1000" spc="-5" dirty="0" smtClean="0">
                          <a:solidFill>
                            <a:srgbClr val="212121"/>
                          </a:solidFill>
                          <a:latin typeface="Verdana"/>
                          <a:cs typeface="Verdana"/>
                        </a:rPr>
                        <a:t>(iii) Anwendung der von der Gesundheitsbehörde verordneten präventiven Isolierungsmaßnahmen.</a:t>
                      </a:r>
                      <a:endParaRPr sz="1000" dirty="0">
                        <a:latin typeface="Verdana"/>
                        <a:cs typeface="Verdana"/>
                      </a:endParaRPr>
                    </a:p>
                  </a:txBody>
                  <a:tcPr marL="0" marR="0" marT="58419" marB="0">
                    <a:lnL w="12700" cap="flat" cmpd="sng" algn="ctr">
                      <a:solidFill>
                        <a:srgbClr val="000000"/>
                      </a:solidFill>
                      <a:prstDash val="solid"/>
                      <a:round/>
                      <a:headEnd type="none" w="med" len="med"/>
                      <a:tailEnd type="none" w="med" len="med"/>
                    </a:lnL>
                    <a:lnR w="12700">
                      <a:solidFill>
                        <a:srgbClr val="000000"/>
                      </a:solidFill>
                      <a:prstDash val="solid"/>
                    </a:lnR>
                    <a:lnB w="12700">
                      <a:solidFill>
                        <a:srgbClr val="000000"/>
                      </a:solidFill>
                      <a:prstDash val="solid"/>
                    </a:lnB>
                  </a:tcPr>
                </a:tc>
                <a:tc rowSpan="6">
                  <a:txBody>
                    <a:bodyPr/>
                    <a:lstStyle/>
                    <a:p>
                      <a:pPr marL="67945">
                        <a:lnSpc>
                          <a:spcPct val="100000"/>
                        </a:lnSpc>
                        <a:spcBef>
                          <a:spcPts val="655"/>
                        </a:spcBef>
                      </a:pPr>
                      <a:r>
                        <a:rPr lang="de-DE" sz="1000" spc="-5" dirty="0" smtClean="0">
                          <a:solidFill>
                            <a:srgbClr val="212121"/>
                          </a:solidFill>
                          <a:latin typeface="Verdana"/>
                          <a:cs typeface="Verdana"/>
                        </a:rPr>
                        <a:t>Ökonomische, technische, wirtschaftliche und organisatorische Gründe</a:t>
                      </a:r>
                      <a:endParaRPr sz="1000" dirty="0">
                        <a:latin typeface="Verdana"/>
                        <a:cs typeface="Verdana"/>
                      </a:endParaRPr>
                    </a:p>
                  </a:txBody>
                  <a:tcPr marL="0" marR="0" marT="83185"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1"/>
                  </a:ext>
                </a:extLst>
              </a:tr>
              <a:tr h="443484">
                <a:tc vMerge="1">
                  <a:txBody>
                    <a:bodyPr/>
                    <a:lstStyle/>
                    <a:p>
                      <a:endParaRPr/>
                    </a:p>
                  </a:txBody>
                  <a:tcPr marL="0" marR="0" marT="831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1F1F1"/>
                    </a:solidFill>
                  </a:tcPr>
                </a:tc>
                <a:tc>
                  <a:txBody>
                    <a:bodyPr/>
                    <a:lstStyle/>
                    <a:p>
                      <a:pPr marL="342900" lvl="0" indent="-342900" algn="just">
                        <a:lnSpc>
                          <a:spcPct val="107000"/>
                        </a:lnSpc>
                        <a:spcAft>
                          <a:spcPts val="0"/>
                        </a:spcAft>
                        <a:buFont typeface="Symbol" panose="05050102010706020507" pitchFamily="18" charset="2"/>
                        <a:buChar char=""/>
                      </a:pPr>
                      <a:r>
                        <a:rPr lang="de-DE" sz="1100">
                          <a:solidFill>
                            <a:srgbClr val="222222"/>
                          </a:solidFill>
                          <a:effectLst/>
                          <a:latin typeface="Arial Narrow" panose="020B0606020202030204" pitchFamily="34" charset="0"/>
                          <a:ea typeface="Times New Roman" panose="02020603050405020304" pitchFamily="18" charset="0"/>
                          <a:cs typeface="Times New Roman" panose="02020603050405020304" pitchFamily="18" charset="0"/>
                        </a:rPr>
                        <a:t>Vorübergehende Schließung von öffentlichen Räumlichkeiten</a:t>
                      </a:r>
                      <a:endParaRPr lang="es-ES" sz="1100">
                        <a:solidFill>
                          <a:srgbClr val="22222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58419" marB="0">
                    <a:lnL w="12700">
                      <a:solidFill>
                        <a:srgbClr val="000000"/>
                      </a:solidFill>
                      <a:prstDash val="solid"/>
                    </a:lnL>
                    <a:lnR w="12700">
                      <a:solidFill>
                        <a:srgbClr val="000000"/>
                      </a:solidFill>
                      <a:prstDash val="solid"/>
                    </a:lnR>
                    <a:lnB w="12700">
                      <a:solidFill>
                        <a:srgbClr val="000000"/>
                      </a:solidFill>
                      <a:prstDash val="solid"/>
                    </a:lnB>
                  </a:tcPr>
                </a:tc>
                <a:tc vMerge="1">
                  <a:txBody>
                    <a:bodyPr/>
                    <a:lstStyle/>
                    <a:p>
                      <a:endParaRPr/>
                    </a:p>
                  </a:txBody>
                  <a:tcPr marL="0" marR="0" marT="83185"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2"/>
                  </a:ext>
                </a:extLst>
              </a:tr>
              <a:tr h="443483">
                <a:tc vMerge="1">
                  <a:txBody>
                    <a:bodyPr/>
                    <a:lstStyle/>
                    <a:p>
                      <a:endParaRPr/>
                    </a:p>
                  </a:txBody>
                  <a:tcPr marL="0" marR="0" marT="831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1F1F1"/>
                    </a:solidFill>
                  </a:tcPr>
                </a:tc>
                <a:tc>
                  <a:txBody>
                    <a:bodyPr/>
                    <a:lstStyle/>
                    <a:p>
                      <a:pPr marL="342900" lvl="0" indent="-342900" algn="just">
                        <a:lnSpc>
                          <a:spcPct val="107000"/>
                        </a:lnSpc>
                        <a:spcAft>
                          <a:spcPts val="0"/>
                        </a:spcAft>
                        <a:buFont typeface="Symbol" panose="05050102010706020507" pitchFamily="18" charset="2"/>
                        <a:buChar char=""/>
                      </a:pPr>
                      <a:r>
                        <a:rPr lang="es-ES" sz="1100">
                          <a:solidFill>
                            <a:srgbClr val="222222"/>
                          </a:solidFill>
                          <a:effectLst/>
                          <a:latin typeface="Arial Narrow" panose="020B0606020202030204" pitchFamily="34" charset="0"/>
                          <a:ea typeface="Times New Roman" panose="02020603050405020304" pitchFamily="18" charset="0"/>
                          <a:cs typeface="Times New Roman" panose="02020603050405020304" pitchFamily="18" charset="0"/>
                        </a:rPr>
                        <a:t>Einschränkungen der öffentlichen Verkehrsmittel</a:t>
                      </a:r>
                      <a:endParaRPr lang="es-ES" sz="1100">
                        <a:solidFill>
                          <a:srgbClr val="22222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58419" marB="0">
                    <a:lnL w="12700">
                      <a:solidFill>
                        <a:srgbClr val="000000"/>
                      </a:solidFill>
                      <a:prstDash val="solid"/>
                    </a:lnL>
                    <a:lnR w="12700">
                      <a:solidFill>
                        <a:srgbClr val="000000"/>
                      </a:solidFill>
                      <a:prstDash val="solid"/>
                    </a:lnR>
                    <a:lnB w="12700">
                      <a:solidFill>
                        <a:srgbClr val="000000"/>
                      </a:solidFill>
                      <a:prstDash val="solid"/>
                    </a:lnB>
                  </a:tcPr>
                </a:tc>
                <a:tc vMerge="1">
                  <a:txBody>
                    <a:bodyPr/>
                    <a:lstStyle/>
                    <a:p>
                      <a:endParaRPr/>
                    </a:p>
                  </a:txBody>
                  <a:tcPr marL="0" marR="0" marT="83185"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3"/>
                  </a:ext>
                </a:extLst>
              </a:tr>
              <a:tr h="445262">
                <a:tc vMerge="1">
                  <a:txBody>
                    <a:bodyPr/>
                    <a:lstStyle/>
                    <a:p>
                      <a:endParaRPr/>
                    </a:p>
                  </a:txBody>
                  <a:tcPr marL="0" marR="0" marT="831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1F1F1"/>
                    </a:solidFill>
                  </a:tcPr>
                </a:tc>
                <a:tc>
                  <a:txBody>
                    <a:bodyPr/>
                    <a:lstStyle/>
                    <a:p>
                      <a:pPr marL="342900" lvl="0" indent="-342900" algn="just">
                        <a:lnSpc>
                          <a:spcPct val="107000"/>
                        </a:lnSpc>
                        <a:spcAft>
                          <a:spcPts val="0"/>
                        </a:spcAft>
                        <a:buFont typeface="Symbol" panose="05050102010706020507" pitchFamily="18" charset="2"/>
                        <a:buChar char=""/>
                      </a:pPr>
                      <a:r>
                        <a:rPr lang="de-DE" sz="1100">
                          <a:solidFill>
                            <a:srgbClr val="222222"/>
                          </a:solidFill>
                          <a:effectLst/>
                          <a:latin typeface="Arial Narrow" panose="020B0606020202030204" pitchFamily="34" charset="0"/>
                          <a:ea typeface="Times New Roman" panose="02020603050405020304" pitchFamily="18" charset="0"/>
                          <a:cs typeface="Times New Roman" panose="02020603050405020304" pitchFamily="18" charset="0"/>
                        </a:rPr>
                        <a:t>Einschränkungen der Bewegungsfreiheit der Personen</a:t>
                      </a:r>
                      <a:endParaRPr lang="es-ES" sz="1100">
                        <a:solidFill>
                          <a:srgbClr val="22222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58419" marB="0">
                    <a:lnL w="12700">
                      <a:solidFill>
                        <a:srgbClr val="000000"/>
                      </a:solidFill>
                      <a:prstDash val="solid"/>
                    </a:lnL>
                    <a:lnR w="12700">
                      <a:solidFill>
                        <a:srgbClr val="000000"/>
                      </a:solidFill>
                      <a:prstDash val="solid"/>
                    </a:lnR>
                    <a:lnB w="12700">
                      <a:solidFill>
                        <a:srgbClr val="000000"/>
                      </a:solidFill>
                      <a:prstDash val="solid"/>
                    </a:lnB>
                  </a:tcPr>
                </a:tc>
                <a:tc vMerge="1">
                  <a:txBody>
                    <a:bodyPr/>
                    <a:lstStyle/>
                    <a:p>
                      <a:endParaRPr/>
                    </a:p>
                  </a:txBody>
                  <a:tcPr marL="0" marR="0" marT="83185"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4"/>
                  </a:ext>
                </a:extLst>
              </a:tr>
              <a:tr h="620268">
                <a:tc vMerge="1">
                  <a:txBody>
                    <a:bodyPr/>
                    <a:lstStyle/>
                    <a:p>
                      <a:endParaRPr/>
                    </a:p>
                  </a:txBody>
                  <a:tcPr marL="0" marR="0" marT="831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1F1F1"/>
                    </a:solidFill>
                  </a:tcPr>
                </a:tc>
                <a:tc>
                  <a:txBody>
                    <a:bodyPr/>
                    <a:lstStyle/>
                    <a:p>
                      <a:pPr marL="342900" lvl="0" indent="-342900" algn="just">
                        <a:lnSpc>
                          <a:spcPct val="107000"/>
                        </a:lnSpc>
                        <a:spcAft>
                          <a:spcPts val="0"/>
                        </a:spcAft>
                        <a:buFont typeface="Symbol" panose="05050102010706020507" pitchFamily="18" charset="2"/>
                        <a:buChar char=""/>
                      </a:pPr>
                      <a:r>
                        <a:rPr lang="es-ES" sz="1100">
                          <a:solidFill>
                            <a:srgbClr val="222222"/>
                          </a:solidFill>
                          <a:effectLst/>
                          <a:latin typeface="Arial Narrow" panose="020B0606020202030204" pitchFamily="34" charset="0"/>
                          <a:ea typeface="Times New Roman" panose="02020603050405020304" pitchFamily="18" charset="0"/>
                          <a:cs typeface="Times New Roman" panose="02020603050405020304" pitchFamily="18" charset="0"/>
                        </a:rPr>
                        <a:t>Einschränkungen des Handelswarenverkehrs</a:t>
                      </a:r>
                      <a:endParaRPr lang="es-ES" sz="1100">
                        <a:solidFill>
                          <a:srgbClr val="22222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58419" marB="0">
                    <a:lnL w="12700">
                      <a:solidFill>
                        <a:srgbClr val="000000"/>
                      </a:solidFill>
                      <a:prstDash val="solid"/>
                    </a:lnL>
                    <a:lnR w="12700">
                      <a:solidFill>
                        <a:srgbClr val="000000"/>
                      </a:solidFill>
                      <a:prstDash val="solid"/>
                    </a:lnR>
                    <a:lnB w="12700">
                      <a:solidFill>
                        <a:srgbClr val="000000"/>
                      </a:solidFill>
                      <a:prstDash val="solid"/>
                    </a:lnB>
                  </a:tcPr>
                </a:tc>
                <a:tc vMerge="1">
                  <a:txBody>
                    <a:bodyPr/>
                    <a:lstStyle/>
                    <a:p>
                      <a:endParaRPr/>
                    </a:p>
                  </a:txBody>
                  <a:tcPr marL="0" marR="0" marT="83185"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5"/>
                  </a:ext>
                </a:extLst>
              </a:tr>
              <a:tr h="266700">
                <a:tc vMerge="1">
                  <a:txBody>
                    <a:bodyPr/>
                    <a:lstStyle/>
                    <a:p>
                      <a:endParaRPr/>
                    </a:p>
                  </a:txBody>
                  <a:tcPr marL="0" marR="0" marT="831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1F1F1"/>
                    </a:solidFill>
                  </a:tcPr>
                </a:tc>
                <a:tc>
                  <a:txBody>
                    <a:bodyPr/>
                    <a:lstStyle/>
                    <a:p>
                      <a:pPr marL="342900" lvl="0" indent="-342900" algn="just">
                        <a:lnSpc>
                          <a:spcPct val="107000"/>
                        </a:lnSpc>
                        <a:spcAft>
                          <a:spcPts val="0"/>
                        </a:spcAft>
                        <a:buFont typeface="Symbol" panose="05050102010706020507" pitchFamily="18" charset="2"/>
                        <a:buChar char=""/>
                      </a:pPr>
                      <a:r>
                        <a:rPr lang="es-ES" sz="1100" dirty="0" err="1">
                          <a:solidFill>
                            <a:srgbClr val="222222"/>
                          </a:solidFill>
                          <a:effectLst/>
                          <a:latin typeface="Arial Narrow" panose="020B0606020202030204" pitchFamily="34" charset="0"/>
                          <a:ea typeface="Times New Roman" panose="02020603050405020304" pitchFamily="18" charset="0"/>
                          <a:cs typeface="Times New Roman" panose="02020603050405020304" pitchFamily="18" charset="0"/>
                        </a:rPr>
                        <a:t>Mangel</a:t>
                      </a:r>
                      <a:r>
                        <a:rPr lang="es-ES" sz="1100" dirty="0">
                          <a:solidFill>
                            <a:srgbClr val="222222"/>
                          </a:solidFill>
                          <a:effectLst/>
                          <a:latin typeface="Arial Narrow" panose="020B0606020202030204" pitchFamily="34" charset="0"/>
                          <a:ea typeface="Times New Roman" panose="02020603050405020304" pitchFamily="18" charset="0"/>
                          <a:cs typeface="Times New Roman" panose="02020603050405020304" pitchFamily="18" charset="0"/>
                        </a:rPr>
                        <a:t> von </a:t>
                      </a:r>
                      <a:r>
                        <a:rPr lang="es-ES" sz="1100" dirty="0" err="1">
                          <a:solidFill>
                            <a:srgbClr val="222222"/>
                          </a:solidFill>
                          <a:effectLst/>
                          <a:latin typeface="Arial Narrow" panose="020B0606020202030204" pitchFamily="34" charset="0"/>
                          <a:ea typeface="Times New Roman" panose="02020603050405020304" pitchFamily="18" charset="0"/>
                          <a:cs typeface="Times New Roman" panose="02020603050405020304" pitchFamily="18" charset="0"/>
                        </a:rPr>
                        <a:t>Lieferungen</a:t>
                      </a:r>
                      <a:endParaRPr lang="es-ES" sz="1100" dirty="0">
                        <a:solidFill>
                          <a:srgbClr val="22222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vMerge="1">
                  <a:txBody>
                    <a:bodyPr/>
                    <a:lstStyle/>
                    <a:p>
                      <a:endParaRPr/>
                    </a:p>
                  </a:txBody>
                  <a:tcPr marL="0" marR="0" marT="58419" marB="0">
                    <a:lnL w="12700">
                      <a:solidFill>
                        <a:srgbClr val="000000"/>
                      </a:solidFill>
                      <a:prstDash val="solid"/>
                    </a:lnL>
                    <a:lnR w="12700">
                      <a:solidFill>
                        <a:srgbClr val="000000"/>
                      </a:solidFill>
                      <a:prstDash val="solid"/>
                    </a:lnR>
                    <a:lnB w="12700">
                      <a:solidFill>
                        <a:srgbClr val="000000"/>
                      </a:solidFill>
                      <a:prstDash val="solid"/>
                    </a:lnB>
                  </a:tcPr>
                </a:tc>
                <a:tc vMerge="1">
                  <a:txBody>
                    <a:bodyPr/>
                    <a:lstStyle/>
                    <a:p>
                      <a:endParaRPr/>
                    </a:p>
                  </a:txBody>
                  <a:tcPr marL="0" marR="0" marT="83185" marB="0">
                    <a:lnL w="12700">
                      <a:solidFill>
                        <a:srgbClr val="000000"/>
                      </a:solidFill>
                      <a:prstDash val="solid"/>
                    </a:lnL>
                    <a:lnR w="12700">
                      <a:solidFill>
                        <a:srgbClr val="000000"/>
                      </a:solidFill>
                      <a:prstDash val="solid"/>
                    </a:lnR>
                    <a:lnB w="12700">
                      <a:solidFill>
                        <a:srgbClr val="000000"/>
                      </a:solidFill>
                      <a:prstDash val="solid"/>
                    </a:lnB>
                  </a:tcPr>
                </a:tc>
                <a:extLst>
                  <a:ext uri="{0D108BD9-81ED-4DB2-BD59-A6C34878D82A}">
                    <a16:rowId xmlns:a16="http://schemas.microsoft.com/office/drawing/2014/main" val="10006"/>
                  </a:ext>
                </a:extLst>
              </a:tr>
              <a:tr h="1408506">
                <a:tc>
                  <a:txBody>
                    <a:bodyPr/>
                    <a:lstStyle/>
                    <a:p>
                      <a:pPr marL="260350">
                        <a:lnSpc>
                          <a:spcPct val="100000"/>
                        </a:lnSpc>
                        <a:spcBef>
                          <a:spcPts val="655"/>
                        </a:spcBef>
                      </a:pPr>
                      <a:r>
                        <a:rPr lang="es-ES" sz="1000" b="1" spc="-5" dirty="0" err="1" smtClean="0">
                          <a:solidFill>
                            <a:srgbClr val="212121"/>
                          </a:solidFill>
                          <a:latin typeface="Verdana"/>
                          <a:cs typeface="Verdana"/>
                        </a:rPr>
                        <a:t>Verfahren</a:t>
                      </a:r>
                      <a:endParaRPr sz="1000" dirty="0">
                        <a:latin typeface="Verdana"/>
                        <a:cs typeface="Verdana"/>
                      </a:endParaRPr>
                    </a:p>
                  </a:txBody>
                  <a:tcPr marL="0" marR="0" marT="83185"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1F1F1"/>
                    </a:solidFill>
                  </a:tcPr>
                </a:tc>
                <a:tc gridSpan="2">
                  <a:txBody>
                    <a:bodyPr/>
                    <a:lstStyle/>
                    <a:p>
                      <a:pPr marL="299720" marR="64769" indent="-231775" algn="just">
                        <a:lnSpc>
                          <a:spcPct val="117000"/>
                        </a:lnSpc>
                        <a:spcBef>
                          <a:spcPts val="450"/>
                        </a:spcBef>
                        <a:buAutoNum type="arabicPeriod"/>
                        <a:tabLst>
                          <a:tab pos="300355" algn="l"/>
                        </a:tabLst>
                      </a:pPr>
                      <a:r>
                        <a:rPr lang="de-DE" sz="1000" spc="-5" dirty="0" smtClean="0">
                          <a:solidFill>
                            <a:srgbClr val="212121"/>
                          </a:solidFill>
                          <a:latin typeface="Verdana"/>
                          <a:cs typeface="Verdana"/>
                        </a:rPr>
                        <a:t>Mitteilung an die betroffenen Arbeitnehmer oder ggf. an die Arbeitnehmervertreter.</a:t>
                      </a:r>
                    </a:p>
                    <a:p>
                      <a:pPr marL="299720" marR="64769" indent="-231775" algn="just">
                        <a:lnSpc>
                          <a:spcPct val="117000"/>
                        </a:lnSpc>
                        <a:spcBef>
                          <a:spcPts val="450"/>
                        </a:spcBef>
                        <a:buAutoNum type="arabicPeriod"/>
                        <a:tabLst>
                          <a:tab pos="300355" algn="l"/>
                        </a:tabLst>
                      </a:pPr>
                      <a:r>
                        <a:rPr lang="de-DE" sz="1000" spc="-5" dirty="0" smtClean="0">
                          <a:solidFill>
                            <a:srgbClr val="212121"/>
                          </a:solidFill>
                          <a:latin typeface="Verdana"/>
                          <a:cs typeface="Verdana"/>
                        </a:rPr>
                        <a:t>Mitteilung an die Arbeitsbehörde. Die Arbeitsbehörde kann von der Arbeits- und Sozialversicherungsinspektion eine Stellungnahme verlangen, die innerhalb einer nicht verlängerbaren Frist von 5 Tagen ausgestellt werden muss.</a:t>
                      </a:r>
                    </a:p>
                    <a:p>
                      <a:pPr marL="299720" marR="60960" indent="-231775" algn="just">
                        <a:lnSpc>
                          <a:spcPct val="116700"/>
                        </a:lnSpc>
                        <a:spcBef>
                          <a:spcPts val="595"/>
                        </a:spcBef>
                        <a:buAutoNum type="arabicPeriod"/>
                        <a:tabLst>
                          <a:tab pos="300355" algn="l"/>
                        </a:tabLst>
                      </a:pPr>
                      <a:endParaRPr sz="1000" dirty="0">
                        <a:latin typeface="Verdana"/>
                        <a:cs typeface="Verdana"/>
                      </a:endParaRPr>
                    </a:p>
                  </a:txBody>
                  <a:tcPr marL="0" marR="0" marT="57150" marB="0">
                    <a:lnL w="12700">
                      <a:solidFill>
                        <a:srgbClr val="000000"/>
                      </a:solidFill>
                      <a:prstDash val="solid"/>
                    </a:lnL>
                    <a:lnR w="12700">
                      <a:solidFill>
                        <a:srgbClr val="000000"/>
                      </a:solidFill>
                      <a:prstDash val="solid"/>
                    </a:lnR>
                    <a:lnT w="12700" cap="flat" cmpd="sng" algn="ctr">
                      <a:solidFill>
                        <a:srgbClr val="000000"/>
                      </a:solidFill>
                      <a:prstDash val="solid"/>
                      <a:round/>
                      <a:headEnd type="none" w="med" len="med"/>
                      <a:tailEnd type="none" w="med" len="med"/>
                    </a:lnT>
                    <a:lnB w="12700">
                      <a:solidFill>
                        <a:srgbClr val="000000"/>
                      </a:solidFill>
                      <a:prstDash val="solid"/>
                    </a:lnB>
                  </a:tcPr>
                </a:tc>
                <a:tc hMerge="1">
                  <a:txBody>
                    <a:bodyPr/>
                    <a:lstStyle/>
                    <a:p>
                      <a:endParaRPr/>
                    </a:p>
                  </a:txBody>
                  <a:tcPr marL="0" marR="0" marT="0" marB="0"/>
                </a:tc>
                <a:tc>
                  <a:txBody>
                    <a:bodyPr/>
                    <a:lstStyle/>
                    <a:p>
                      <a:pPr marL="372745" marR="62230" indent="-304800" algn="just">
                        <a:lnSpc>
                          <a:spcPct val="117000"/>
                        </a:lnSpc>
                        <a:spcBef>
                          <a:spcPts val="450"/>
                        </a:spcBef>
                        <a:buAutoNum type="arabicPeriod"/>
                        <a:tabLst>
                          <a:tab pos="373380" algn="l"/>
                        </a:tabLst>
                      </a:pPr>
                      <a:r>
                        <a:rPr lang="de-DE" sz="1000" spc="-5" dirty="0" smtClean="0">
                          <a:solidFill>
                            <a:srgbClr val="212121"/>
                          </a:solidFill>
                          <a:latin typeface="Verdana"/>
                          <a:cs typeface="Verdana"/>
                        </a:rPr>
                        <a:t>Mitteilung an die Arbeitnehmer/Arbeitnehmervertreter das das </a:t>
                      </a:r>
                      <a:r>
                        <a:rPr lang="de-DE" sz="1000" spc="-5" dirty="0" err="1" smtClean="0">
                          <a:solidFill>
                            <a:srgbClr val="212121"/>
                          </a:solidFill>
                          <a:latin typeface="Verdana"/>
                          <a:cs typeface="Verdana"/>
                        </a:rPr>
                        <a:t>ERTE</a:t>
                      </a:r>
                      <a:r>
                        <a:rPr lang="de-DE" sz="1000" spc="-5" dirty="0" smtClean="0">
                          <a:solidFill>
                            <a:srgbClr val="212121"/>
                          </a:solidFill>
                          <a:latin typeface="Verdana"/>
                          <a:cs typeface="Verdana"/>
                        </a:rPr>
                        <a:t> initiiert wird.</a:t>
                      </a:r>
                    </a:p>
                    <a:p>
                      <a:pPr marL="372745" marR="62230" indent="-304800" algn="just">
                        <a:lnSpc>
                          <a:spcPct val="117000"/>
                        </a:lnSpc>
                        <a:spcBef>
                          <a:spcPts val="450"/>
                        </a:spcBef>
                        <a:buAutoNum type="arabicPeriod"/>
                        <a:tabLst>
                          <a:tab pos="373380" algn="l"/>
                        </a:tabLst>
                      </a:pPr>
                      <a:r>
                        <a:rPr lang="de-DE" sz="1000" spc="-5" dirty="0" smtClean="0">
                          <a:solidFill>
                            <a:srgbClr val="212121"/>
                          </a:solidFill>
                          <a:latin typeface="Verdana"/>
                          <a:cs typeface="Verdana"/>
                        </a:rPr>
                        <a:t>Zusammensetzung der Verhandlungskommission innerhalb einer Frist von 7 Tagen und auf der Grundlage der Kriterien von Artikel 41 des Arbeitnehmerstatuts (ET), mit Ausnahme des Falles, in dem keine Arbeitnehmervertreter vorhanden sind. </a:t>
                      </a:r>
                      <a:endParaRPr sz="1000" dirty="0">
                        <a:latin typeface="Verdana"/>
                        <a:cs typeface="Verdana"/>
                      </a:endParaRPr>
                    </a:p>
                  </a:txBody>
                  <a:tcPr marL="0" marR="0" marT="5715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612648" y="449580"/>
            <a:ext cx="9488805" cy="12700"/>
          </a:xfrm>
          <a:custGeom>
            <a:avLst/>
            <a:gdLst/>
            <a:ahLst/>
            <a:cxnLst/>
            <a:rect l="l" t="t" r="r" b="b"/>
            <a:pathLst>
              <a:path w="9488805" h="12700">
                <a:moveTo>
                  <a:pt x="9488424" y="0"/>
                </a:moveTo>
                <a:lnTo>
                  <a:pt x="0" y="0"/>
                </a:lnTo>
                <a:lnTo>
                  <a:pt x="0" y="12192"/>
                </a:lnTo>
                <a:lnTo>
                  <a:pt x="9488424" y="12192"/>
                </a:lnTo>
                <a:lnTo>
                  <a:pt x="9488424" y="0"/>
                </a:lnTo>
                <a:close/>
              </a:path>
            </a:pathLst>
          </a:custGeom>
          <a:solidFill>
            <a:srgbClr val="000000"/>
          </a:solidFill>
        </p:spPr>
        <p:txBody>
          <a:bodyPr wrap="square" lIns="0" tIns="0" rIns="0" bIns="0" rtlCol="0"/>
          <a:lstStyle/>
          <a:p>
            <a:endParaRPr/>
          </a:p>
        </p:txBody>
      </p:sp>
      <p:sp>
        <p:nvSpPr>
          <p:cNvPr id="4" name="object 4"/>
          <p:cNvSpPr/>
          <p:nvPr/>
        </p:nvSpPr>
        <p:spPr>
          <a:xfrm>
            <a:off x="455676" y="6740347"/>
            <a:ext cx="18415" cy="201295"/>
          </a:xfrm>
          <a:custGeom>
            <a:avLst/>
            <a:gdLst/>
            <a:ahLst/>
            <a:cxnLst/>
            <a:rect l="l" t="t" r="r" b="b"/>
            <a:pathLst>
              <a:path w="18415" h="201295">
                <a:moveTo>
                  <a:pt x="18287" y="0"/>
                </a:moveTo>
                <a:lnTo>
                  <a:pt x="0" y="0"/>
                </a:lnTo>
                <a:lnTo>
                  <a:pt x="0" y="201168"/>
                </a:lnTo>
                <a:lnTo>
                  <a:pt x="18287" y="201168"/>
                </a:lnTo>
                <a:lnTo>
                  <a:pt x="18287" y="0"/>
                </a:lnTo>
                <a:close/>
              </a:path>
            </a:pathLst>
          </a:custGeom>
          <a:solidFill>
            <a:srgbClr val="EF3D3D"/>
          </a:solidFill>
        </p:spPr>
        <p:txBody>
          <a:bodyPr wrap="square" lIns="0" tIns="0" rIns="0" bIns="0" rtlCol="0"/>
          <a:lstStyle/>
          <a:p>
            <a:endParaRPr>
              <a:solidFill>
                <a:srgbClr val="EF3D3D"/>
              </a:solidFill>
            </a:endParaRPr>
          </a:p>
        </p:txBody>
      </p:sp>
      <p:graphicFrame>
        <p:nvGraphicFramePr>
          <p:cNvPr id="5" name="object 5"/>
          <p:cNvGraphicFramePr>
            <a:graphicFrameLocks noGrp="1"/>
          </p:cNvGraphicFramePr>
          <p:nvPr>
            <p:extLst>
              <p:ext uri="{D42A27DB-BD31-4B8C-83A1-F6EECF244321}">
                <p14:modId xmlns:p14="http://schemas.microsoft.com/office/powerpoint/2010/main" val="2247736263"/>
              </p:ext>
            </p:extLst>
          </p:nvPr>
        </p:nvGraphicFramePr>
        <p:xfrm>
          <a:off x="624840" y="823214"/>
          <a:ext cx="9446259" cy="5738825"/>
        </p:xfrm>
        <a:graphic>
          <a:graphicData uri="http://schemas.openxmlformats.org/drawingml/2006/table">
            <a:tbl>
              <a:tblPr firstRow="1" bandRow="1">
                <a:tableStyleId>{2D5ABB26-0587-4C30-8999-92F81FD0307C}</a:tableStyleId>
              </a:tblPr>
              <a:tblGrid>
                <a:gridCol w="1320165">
                  <a:extLst>
                    <a:ext uri="{9D8B030D-6E8A-4147-A177-3AD203B41FA5}">
                      <a16:colId xmlns:a16="http://schemas.microsoft.com/office/drawing/2014/main" val="20000"/>
                    </a:ext>
                  </a:extLst>
                </a:gridCol>
                <a:gridCol w="4152265">
                  <a:extLst>
                    <a:ext uri="{9D8B030D-6E8A-4147-A177-3AD203B41FA5}">
                      <a16:colId xmlns:a16="http://schemas.microsoft.com/office/drawing/2014/main" val="20001"/>
                    </a:ext>
                  </a:extLst>
                </a:gridCol>
                <a:gridCol w="3973829">
                  <a:extLst>
                    <a:ext uri="{9D8B030D-6E8A-4147-A177-3AD203B41FA5}">
                      <a16:colId xmlns:a16="http://schemas.microsoft.com/office/drawing/2014/main" val="20002"/>
                    </a:ext>
                  </a:extLst>
                </a:gridCol>
              </a:tblGrid>
              <a:tr h="944880">
                <a:tc>
                  <a:txBody>
                    <a:bodyPr/>
                    <a:lstStyle/>
                    <a:p>
                      <a:pPr>
                        <a:lnSpc>
                          <a:spcPct val="100000"/>
                        </a:lnSpc>
                      </a:pPr>
                      <a:endParaRPr sz="900" dirty="0">
                        <a:latin typeface="Times New Roman"/>
                        <a:cs typeface="Times New Roman"/>
                      </a:endParaRPr>
                    </a:p>
                  </a:txBody>
                  <a:tcPr marL="0" marR="0" marT="0" marB="0">
                    <a:lnB w="12700">
                      <a:solidFill>
                        <a:srgbClr val="000000"/>
                      </a:solidFill>
                      <a:prstDash val="solid"/>
                    </a:lnB>
                  </a:tcPr>
                </a:tc>
                <a:tc>
                  <a:txBody>
                    <a:bodyPr/>
                    <a:lstStyle/>
                    <a:p>
                      <a:pPr marR="1270" algn="ctr">
                        <a:lnSpc>
                          <a:spcPct val="100000"/>
                        </a:lnSpc>
                        <a:spcBef>
                          <a:spcPts val="605"/>
                        </a:spcBef>
                      </a:pPr>
                      <a:r>
                        <a:rPr lang="de-DE" sz="1000" b="1" spc="-10" dirty="0" smtClean="0">
                          <a:solidFill>
                            <a:srgbClr val="FFFFFF"/>
                          </a:solidFill>
                          <a:latin typeface="Verdana"/>
                          <a:cs typeface="Verdana"/>
                        </a:rPr>
                        <a:t>„</a:t>
                      </a:r>
                      <a:r>
                        <a:rPr lang="de-DE" sz="1000" b="1" spc="-10" dirty="0" err="1" smtClean="0">
                          <a:solidFill>
                            <a:srgbClr val="FFFFFF"/>
                          </a:solidFill>
                          <a:latin typeface="Verdana"/>
                          <a:cs typeface="Verdana"/>
                        </a:rPr>
                        <a:t>ERTE</a:t>
                      </a:r>
                      <a:r>
                        <a:rPr lang="de-DE" sz="1000" b="1" spc="-10" dirty="0" smtClean="0">
                          <a:solidFill>
                            <a:srgbClr val="FFFFFF"/>
                          </a:solidFill>
                          <a:latin typeface="Verdana"/>
                          <a:cs typeface="Verdana"/>
                        </a:rPr>
                        <a:t>“   AUFGRUND HÖHERER GEWALT</a:t>
                      </a:r>
                      <a:endParaRPr lang="de-DE" sz="1000" dirty="0" smtClean="0">
                        <a:latin typeface="Verdana"/>
                        <a:cs typeface="Verdana"/>
                      </a:endParaRPr>
                    </a:p>
                    <a:p>
                      <a:pPr marL="75565" marR="79375" algn="ctr">
                        <a:lnSpc>
                          <a:spcPct val="116500"/>
                        </a:lnSpc>
                        <a:spcBef>
                          <a:spcPts val="595"/>
                        </a:spcBef>
                      </a:pPr>
                      <a:r>
                        <a:rPr lang="de-DE" sz="1000" b="1" spc="-5" dirty="0" smtClean="0">
                          <a:solidFill>
                            <a:srgbClr val="FFFFFF"/>
                          </a:solidFill>
                          <a:latin typeface="Verdana"/>
                          <a:cs typeface="Verdana"/>
                        </a:rPr>
                        <a:t>(Art. 47.3 und 51.7 des Arbeitnehmerstatuts und Art. 31 ff.  des Königlichen Dekrets 1483/2012 sowie Art. 22 und 24 bis 28 des Königlichen Dekrets 8/2020)</a:t>
                      </a:r>
                      <a:endParaRPr lang="de-DE" sz="1000" dirty="0">
                        <a:latin typeface="Verdana"/>
                        <a:cs typeface="Verdana"/>
                      </a:endParaRPr>
                    </a:p>
                  </a:txBody>
                  <a:tcPr marL="0" marR="0" marT="76835" marB="0">
                    <a:lnB w="12700">
                      <a:solidFill>
                        <a:srgbClr val="FFFFFF"/>
                      </a:solidFill>
                      <a:prstDash val="solid"/>
                    </a:lnB>
                    <a:solidFill>
                      <a:srgbClr val="EF3D3D"/>
                    </a:solidFill>
                  </a:tcPr>
                </a:tc>
                <a:tc>
                  <a:txBody>
                    <a:bodyPr/>
                    <a:lstStyle/>
                    <a:p>
                      <a:pPr algn="ctr">
                        <a:lnSpc>
                          <a:spcPct val="100000"/>
                        </a:lnSpc>
                        <a:spcBef>
                          <a:spcPts val="605"/>
                        </a:spcBef>
                      </a:pPr>
                      <a:r>
                        <a:rPr lang="de-DE" sz="1000" b="1" spc="-5" dirty="0" smtClean="0">
                          <a:solidFill>
                            <a:srgbClr val="FFFFFF"/>
                          </a:solidFill>
                          <a:latin typeface="Verdana"/>
                          <a:cs typeface="Verdana"/>
                        </a:rPr>
                        <a:t>“</a:t>
                      </a:r>
                      <a:r>
                        <a:rPr lang="de-DE" sz="1000" b="1" spc="-5" dirty="0" err="1" smtClean="0">
                          <a:solidFill>
                            <a:srgbClr val="FFFFFF"/>
                          </a:solidFill>
                          <a:latin typeface="Verdana"/>
                          <a:cs typeface="Verdana"/>
                        </a:rPr>
                        <a:t>ERTE</a:t>
                      </a:r>
                      <a:r>
                        <a:rPr lang="de-DE" sz="1000" b="1" spc="-5" dirty="0" smtClean="0">
                          <a:solidFill>
                            <a:srgbClr val="FFFFFF"/>
                          </a:solidFill>
                          <a:latin typeface="Verdana"/>
                          <a:cs typeface="Verdana"/>
                        </a:rPr>
                        <a:t>” AUFGRUND OBJEKTIVER URSACHEN</a:t>
                      </a:r>
                      <a:endParaRPr lang="de-DE" sz="1000" dirty="0" smtClean="0">
                        <a:latin typeface="Verdana"/>
                        <a:cs typeface="Verdana"/>
                      </a:endParaRPr>
                    </a:p>
                    <a:p>
                      <a:pPr marL="144145" marR="137160" indent="-1270" algn="ctr">
                        <a:lnSpc>
                          <a:spcPct val="116500"/>
                        </a:lnSpc>
                        <a:spcBef>
                          <a:spcPts val="595"/>
                        </a:spcBef>
                      </a:pPr>
                      <a:r>
                        <a:rPr lang="de-DE" sz="1000" b="1" spc="-10" dirty="0" smtClean="0">
                          <a:solidFill>
                            <a:srgbClr val="FFFFFF"/>
                          </a:solidFill>
                          <a:latin typeface="Verdana"/>
                          <a:cs typeface="Verdana"/>
                        </a:rPr>
                        <a:t>(Art. 47 des Arbeitnehmerstatuts und Art. 16 ff. des Königlichen Dekrets 1483/2012 sowie Art. 23 und 25 bis 28 des Königlichen Dekrets 8/2020</a:t>
                      </a:r>
                      <a:r>
                        <a:rPr lang="de-DE" sz="1000" b="1" spc="-5" dirty="0" smtClean="0">
                          <a:solidFill>
                            <a:srgbClr val="FFFFFF"/>
                          </a:solidFill>
                          <a:latin typeface="Verdana"/>
                          <a:cs typeface="Verdana"/>
                        </a:rPr>
                        <a:t>)</a:t>
                      </a:r>
                      <a:endParaRPr lang="de-DE" sz="1000" dirty="0">
                        <a:latin typeface="Verdana"/>
                        <a:cs typeface="Verdana"/>
                      </a:endParaRPr>
                    </a:p>
                  </a:txBody>
                  <a:tcPr marL="0" marR="0" marT="76835" marB="0">
                    <a:lnB w="12700">
                      <a:solidFill>
                        <a:srgbClr val="FFFFFF"/>
                      </a:solidFill>
                      <a:prstDash val="solid"/>
                    </a:lnB>
                    <a:solidFill>
                      <a:srgbClr val="EF3D3D"/>
                    </a:solidFill>
                  </a:tcPr>
                </a:tc>
                <a:extLst>
                  <a:ext uri="{0D108BD9-81ED-4DB2-BD59-A6C34878D82A}">
                    <a16:rowId xmlns:a16="http://schemas.microsoft.com/office/drawing/2014/main" val="10000"/>
                  </a:ext>
                </a:extLst>
              </a:tr>
              <a:tr h="4793945">
                <a:tc>
                  <a:txBody>
                    <a:bodyPr/>
                    <a:lstStyle/>
                    <a:p>
                      <a:pPr>
                        <a:lnSpc>
                          <a:spcPct val="100000"/>
                        </a:lnSpc>
                      </a:pPr>
                      <a:endParaRPr sz="9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1F1F1"/>
                    </a:solidFill>
                  </a:tcPr>
                </a:tc>
                <a:tc>
                  <a:txBody>
                    <a:bodyPr/>
                    <a:lstStyle/>
                    <a:p>
                      <a:pPr marL="299720" indent="-232410" algn="just">
                        <a:lnSpc>
                          <a:spcPts val="1160"/>
                        </a:lnSpc>
                        <a:buAutoNum type="arabicPeriod" startAt="3"/>
                        <a:tabLst>
                          <a:tab pos="300355" algn="l"/>
                        </a:tabLst>
                      </a:pPr>
                      <a:r>
                        <a:rPr lang="de-DE" sz="1000" spc="-5" dirty="0" smtClean="0">
                          <a:solidFill>
                            <a:srgbClr val="212121"/>
                          </a:solidFill>
                          <a:latin typeface="Verdana"/>
                          <a:cs typeface="Verdana"/>
                        </a:rPr>
                        <a:t>Stellungnahme der Arbeitsbehörde innerhalb von 5 Tagen zum Vorliegen von höherer Gewalt (diese Frist kann verlängert werden).</a:t>
                      </a:r>
                      <a:endParaRPr sz="1000" dirty="0">
                        <a:latin typeface="Verdana"/>
                        <a:cs typeface="Verdana"/>
                      </a:endParaRPr>
                    </a:p>
                    <a:p>
                      <a:pPr marL="299720" marR="62865" indent="-231775" algn="just">
                        <a:lnSpc>
                          <a:spcPct val="116599"/>
                        </a:lnSpc>
                        <a:spcBef>
                          <a:spcPts val="605"/>
                        </a:spcBef>
                        <a:buAutoNum type="arabicPeriod" startAt="4"/>
                        <a:tabLst>
                          <a:tab pos="300355" algn="l"/>
                        </a:tabLst>
                      </a:pPr>
                      <a:r>
                        <a:rPr lang="de-DE" sz="1000" spc="-10" dirty="0" smtClean="0">
                          <a:solidFill>
                            <a:srgbClr val="212121"/>
                          </a:solidFill>
                          <a:latin typeface="Verdana"/>
                          <a:cs typeface="Verdana"/>
                        </a:rPr>
                        <a:t>Wenn die Arbeitsbehörde das Vorliegen von höherer Gewalt feststellt, kann das Unternehmen die entsprechenden Maßnahmen ergreifen. </a:t>
                      </a:r>
                    </a:p>
                    <a:p>
                      <a:pPr marL="299720" marR="62865" indent="-231775" algn="just">
                        <a:lnSpc>
                          <a:spcPct val="116599"/>
                        </a:lnSpc>
                        <a:spcBef>
                          <a:spcPts val="605"/>
                        </a:spcBef>
                        <a:buAutoNum type="arabicPeriod" startAt="4"/>
                        <a:tabLst>
                          <a:tab pos="300355" algn="l"/>
                        </a:tabLst>
                      </a:pPr>
                      <a:r>
                        <a:rPr lang="de-DE" sz="1000" spc="-10" dirty="0" smtClean="0">
                          <a:solidFill>
                            <a:srgbClr val="212121"/>
                          </a:solidFill>
                          <a:latin typeface="Verdana"/>
                          <a:cs typeface="Verdana"/>
                        </a:rPr>
                        <a:t>Wenn die Arbeitsbehörde das Vorliegen höherer Gewalt verneint, kann auf das </a:t>
                      </a:r>
                      <a:r>
                        <a:rPr lang="de-DE" sz="1000" spc="-10" dirty="0" err="1" smtClean="0">
                          <a:solidFill>
                            <a:srgbClr val="212121"/>
                          </a:solidFill>
                          <a:latin typeface="Verdana"/>
                          <a:cs typeface="Verdana"/>
                        </a:rPr>
                        <a:t>ERTE</a:t>
                      </a:r>
                      <a:r>
                        <a:rPr lang="de-DE" sz="1000" spc="-10" dirty="0" smtClean="0">
                          <a:solidFill>
                            <a:srgbClr val="212121"/>
                          </a:solidFill>
                          <a:latin typeface="Verdana"/>
                          <a:cs typeface="Verdana"/>
                        </a:rPr>
                        <a:t>-Verfahren aus objektiven Ursachen zurückgegriffen werden.</a:t>
                      </a:r>
                    </a:p>
                    <a:p>
                      <a:pPr marL="299720" marR="66675" indent="-231775" algn="just">
                        <a:lnSpc>
                          <a:spcPct val="116500"/>
                        </a:lnSpc>
                        <a:spcBef>
                          <a:spcPts val="595"/>
                        </a:spcBef>
                        <a:buAutoNum type="arabicPeriod" startAt="4"/>
                        <a:tabLst>
                          <a:tab pos="300355" algn="l"/>
                        </a:tabLst>
                      </a:pPr>
                      <a:endParaRPr sz="10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FFFFFF"/>
                      </a:solidFill>
                      <a:prstDash val="solid"/>
                    </a:lnT>
                    <a:lnB w="12700">
                      <a:solidFill>
                        <a:srgbClr val="000000"/>
                      </a:solidFill>
                      <a:prstDash val="solid"/>
                    </a:lnB>
                  </a:tcPr>
                </a:tc>
                <a:tc>
                  <a:txBody>
                    <a:bodyPr/>
                    <a:lstStyle/>
                    <a:p>
                      <a:pPr marL="372745" algn="just">
                        <a:lnSpc>
                          <a:spcPts val="1160"/>
                        </a:lnSpc>
                      </a:pPr>
                      <a:r>
                        <a:rPr lang="de-DE" sz="1000" spc="-5" dirty="0" smtClean="0">
                          <a:solidFill>
                            <a:srgbClr val="212121"/>
                          </a:solidFill>
                          <a:latin typeface="Verdana"/>
                          <a:cs typeface="Verdana"/>
                        </a:rPr>
                        <a:t>In diesem Fall setzt sich die Vertretungskommission aus den repräsentativen Gewerkschaften des Sektors, dem das Unternehmen angehört, zusammen; diese Gewerkschaften sind auch legitimiert, um an der Verhandlungskommission des Tarifvertrags teilzunehmen. Die Kommission setzt sich aus je einer Person aus jeder der Gewerkschaften zusammen, die die vorgenannte Voraussetzungen erfüllen, wobei die Entscheidungen von den entsprechenden repräsentativen Mehrheiten getroffen werden. Wenn diese Vertretung nicht gebildet wird, setzt sich die Kommission aus drei Arbeitnehmern des Unternehmens selbst zusammen, die gemäß den Bestimmungen von Artikel 41.4 des Arbeitnehmerstatuts gewählt werden. Sie hat innerhalb einer Frist von maximal 5 Tagen gebildet zu werden.</a:t>
                      </a:r>
                      <a:endParaRPr sz="1000" dirty="0">
                        <a:latin typeface="Verdana"/>
                        <a:cs typeface="Verdana"/>
                      </a:endParaRPr>
                    </a:p>
                    <a:p>
                      <a:pPr marL="372745" marR="65405" indent="-304800" algn="just">
                        <a:lnSpc>
                          <a:spcPct val="115999"/>
                        </a:lnSpc>
                        <a:spcBef>
                          <a:spcPts val="600"/>
                        </a:spcBef>
                        <a:buAutoNum type="arabicPeriod" startAt="3"/>
                        <a:tabLst>
                          <a:tab pos="373380" algn="l"/>
                        </a:tabLst>
                      </a:pPr>
                      <a:r>
                        <a:rPr lang="de-DE" sz="1000" spc="-5" dirty="0" smtClean="0">
                          <a:solidFill>
                            <a:srgbClr val="212121"/>
                          </a:solidFill>
                          <a:latin typeface="Verdana"/>
                          <a:cs typeface="Verdana"/>
                        </a:rPr>
                        <a:t>Mitteilung über die Eröffnung der Verhandlungsphase an die Verhandlungskommission.</a:t>
                      </a:r>
                    </a:p>
                    <a:p>
                      <a:pPr marL="372745" marR="65405" indent="-304800" algn="just">
                        <a:lnSpc>
                          <a:spcPct val="115999"/>
                        </a:lnSpc>
                        <a:spcBef>
                          <a:spcPts val="600"/>
                        </a:spcBef>
                        <a:buAutoNum type="arabicPeriod" startAt="3"/>
                        <a:tabLst>
                          <a:tab pos="373380" algn="l"/>
                        </a:tabLst>
                      </a:pPr>
                      <a:r>
                        <a:rPr lang="de-DE" sz="1000" spc="-5" dirty="0" smtClean="0">
                          <a:solidFill>
                            <a:srgbClr val="212121"/>
                          </a:solidFill>
                          <a:latin typeface="Verdana"/>
                          <a:cs typeface="Verdana"/>
                        </a:rPr>
                        <a:t>Mitteilung an die Arbeitsbehörde über den Beginn der Verhandlungsphase. Die Arbeitsbehörde kann von der Arbeits- und Sozialversicherungsaufsicht eine Stellungnahme verlangen, der innerhalb einer nicht verlängerbaren Frist von sieben Tagen vorzulegen ist.</a:t>
                      </a:r>
                      <a:endParaRPr sz="1000" dirty="0">
                        <a:latin typeface="Verdana"/>
                        <a:cs typeface="Verdana"/>
                      </a:endParaRPr>
                    </a:p>
                    <a:p>
                      <a:pPr marL="373380" indent="-305435" algn="just">
                        <a:lnSpc>
                          <a:spcPct val="100000"/>
                        </a:lnSpc>
                        <a:spcBef>
                          <a:spcPts val="795"/>
                        </a:spcBef>
                        <a:buAutoNum type="arabicPeriod" startAt="3"/>
                        <a:tabLst>
                          <a:tab pos="373380" algn="l"/>
                        </a:tabLst>
                      </a:pPr>
                      <a:r>
                        <a:rPr lang="es-ES" sz="1000" spc="-5" dirty="0" err="1" smtClean="0">
                          <a:solidFill>
                            <a:srgbClr val="212121"/>
                          </a:solidFill>
                          <a:latin typeface="Verdana"/>
                          <a:cs typeface="Verdana"/>
                        </a:rPr>
                        <a:t>Verhandlungsfrist</a:t>
                      </a:r>
                      <a:r>
                        <a:rPr lang="es-ES" sz="1000" spc="-5" dirty="0" smtClean="0">
                          <a:solidFill>
                            <a:srgbClr val="212121"/>
                          </a:solidFill>
                          <a:latin typeface="Verdana"/>
                          <a:cs typeface="Verdana"/>
                        </a:rPr>
                        <a:t>: </a:t>
                      </a:r>
                      <a:r>
                        <a:rPr lang="es-ES" sz="1000" spc="-5" dirty="0" err="1" smtClean="0">
                          <a:solidFill>
                            <a:srgbClr val="212121"/>
                          </a:solidFill>
                          <a:latin typeface="Verdana"/>
                          <a:cs typeface="Verdana"/>
                        </a:rPr>
                        <a:t>maximal</a:t>
                      </a:r>
                      <a:r>
                        <a:rPr lang="es-ES" sz="1000" spc="-5" dirty="0" smtClean="0">
                          <a:solidFill>
                            <a:srgbClr val="212121"/>
                          </a:solidFill>
                          <a:latin typeface="Verdana"/>
                          <a:cs typeface="Verdana"/>
                        </a:rPr>
                        <a:t> 7 </a:t>
                      </a:r>
                      <a:r>
                        <a:rPr lang="es-ES" sz="1000" spc="-5" dirty="0" err="1" smtClean="0">
                          <a:solidFill>
                            <a:srgbClr val="212121"/>
                          </a:solidFill>
                          <a:latin typeface="Verdana"/>
                          <a:cs typeface="Verdana"/>
                        </a:rPr>
                        <a:t>Tage</a:t>
                      </a:r>
                      <a:r>
                        <a:rPr lang="es-ES" sz="1000" spc="-5" dirty="0" smtClean="0">
                          <a:solidFill>
                            <a:srgbClr val="212121"/>
                          </a:solidFill>
                          <a:latin typeface="Verdana"/>
                          <a:cs typeface="Verdana"/>
                        </a:rPr>
                        <a:t>.</a:t>
                      </a:r>
                      <a:endParaRPr sz="1000" dirty="0">
                        <a:latin typeface="Verdana"/>
                        <a:cs typeface="Verdana"/>
                      </a:endParaRPr>
                    </a:p>
                    <a:p>
                      <a:pPr marL="372745" marR="62230" indent="-304800" algn="just">
                        <a:lnSpc>
                          <a:spcPct val="116500"/>
                        </a:lnSpc>
                        <a:spcBef>
                          <a:spcPts val="605"/>
                        </a:spcBef>
                        <a:buAutoNum type="arabicPeriod" startAt="3"/>
                        <a:tabLst>
                          <a:tab pos="373380" algn="l"/>
                        </a:tabLst>
                      </a:pPr>
                      <a:r>
                        <a:rPr lang="de-DE" sz="1000" spc="-5" dirty="0" smtClean="0">
                          <a:solidFill>
                            <a:srgbClr val="212121"/>
                          </a:solidFill>
                          <a:latin typeface="Verdana"/>
                          <a:cs typeface="Verdana"/>
                        </a:rPr>
                        <a:t>Mitteilung an die Arbeitsbehörde und die Arbeitnehmer/Vertreter über das Ende der Verhandlungsphase und deren Ergebnis.</a:t>
                      </a:r>
                      <a:endParaRPr sz="10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FFFFFF"/>
                      </a:solidFill>
                      <a:prstDash val="solid"/>
                    </a:lnT>
                    <a:lnB w="12700">
                      <a:solidFill>
                        <a:srgbClr val="000000"/>
                      </a:solidFill>
                      <a:prstDash val="solid"/>
                    </a:lnB>
                  </a:tcPr>
                </a:tc>
                <a:extLst>
                  <a:ext uri="{0D108BD9-81ED-4DB2-BD59-A6C34878D82A}">
                    <a16:rowId xmlns:a16="http://schemas.microsoft.com/office/drawing/2014/main" val="10001"/>
                  </a:ext>
                </a:extLst>
              </a:tr>
            </a:tbl>
          </a:graphicData>
        </a:graphic>
      </p:graphicFrame>
      <p:sp>
        <p:nvSpPr>
          <p:cNvPr id="6" name="object 6"/>
          <p:cNvSpPr txBox="1">
            <a:spLocks noGrp="1"/>
          </p:cNvSpPr>
          <p:nvPr>
            <p:ph type="sldNum" sz="quarter" idx="7"/>
          </p:nvPr>
        </p:nvSpPr>
        <p:spPr>
          <a:xfrm>
            <a:off x="592836" y="6728286"/>
            <a:ext cx="193675" cy="212879"/>
          </a:xfrm>
          <a:prstGeom prst="rect">
            <a:avLst/>
          </a:prstGeom>
        </p:spPr>
        <p:txBody>
          <a:bodyPr vert="horz" wrap="square" lIns="0" tIns="12700" rIns="0" bIns="0" rtlCol="0">
            <a:spAutoFit/>
          </a:bodyPr>
          <a:lstStyle/>
          <a:p>
            <a:pPr marL="38100">
              <a:lnSpc>
                <a:spcPct val="100000"/>
              </a:lnSpc>
              <a:spcBef>
                <a:spcPts val="100"/>
              </a:spcBef>
            </a:pPr>
            <a:r>
              <a:rPr spc="-5" dirty="0">
                <a:solidFill>
                  <a:srgbClr val="EF3D3D"/>
                </a:solidFill>
              </a:rPr>
              <a:t>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612648" y="449580"/>
            <a:ext cx="9488805" cy="12700"/>
          </a:xfrm>
          <a:custGeom>
            <a:avLst/>
            <a:gdLst/>
            <a:ahLst/>
            <a:cxnLst/>
            <a:rect l="l" t="t" r="r" b="b"/>
            <a:pathLst>
              <a:path w="9488805" h="12700">
                <a:moveTo>
                  <a:pt x="9488424" y="0"/>
                </a:moveTo>
                <a:lnTo>
                  <a:pt x="0" y="0"/>
                </a:lnTo>
                <a:lnTo>
                  <a:pt x="0" y="12192"/>
                </a:lnTo>
                <a:lnTo>
                  <a:pt x="9488424" y="12192"/>
                </a:lnTo>
                <a:lnTo>
                  <a:pt x="9488424" y="0"/>
                </a:lnTo>
                <a:close/>
              </a:path>
            </a:pathLst>
          </a:custGeom>
          <a:solidFill>
            <a:srgbClr val="000000"/>
          </a:solidFill>
        </p:spPr>
        <p:txBody>
          <a:bodyPr wrap="square" lIns="0" tIns="0" rIns="0" bIns="0" rtlCol="0"/>
          <a:lstStyle/>
          <a:p>
            <a:endParaRPr/>
          </a:p>
        </p:txBody>
      </p:sp>
      <p:sp>
        <p:nvSpPr>
          <p:cNvPr id="4" name="object 4"/>
          <p:cNvSpPr/>
          <p:nvPr/>
        </p:nvSpPr>
        <p:spPr>
          <a:xfrm>
            <a:off x="455676" y="6740347"/>
            <a:ext cx="18415" cy="201295"/>
          </a:xfrm>
          <a:custGeom>
            <a:avLst/>
            <a:gdLst/>
            <a:ahLst/>
            <a:cxnLst/>
            <a:rect l="l" t="t" r="r" b="b"/>
            <a:pathLst>
              <a:path w="18415" h="201295">
                <a:moveTo>
                  <a:pt x="18287" y="0"/>
                </a:moveTo>
                <a:lnTo>
                  <a:pt x="0" y="0"/>
                </a:lnTo>
                <a:lnTo>
                  <a:pt x="0" y="201168"/>
                </a:lnTo>
                <a:lnTo>
                  <a:pt x="18287" y="201168"/>
                </a:lnTo>
                <a:lnTo>
                  <a:pt x="18287" y="0"/>
                </a:lnTo>
                <a:close/>
              </a:path>
            </a:pathLst>
          </a:custGeom>
          <a:solidFill>
            <a:srgbClr val="EF3D3D"/>
          </a:solidFill>
        </p:spPr>
        <p:txBody>
          <a:bodyPr wrap="square" lIns="0" tIns="0" rIns="0" bIns="0" rtlCol="0"/>
          <a:lstStyle/>
          <a:p>
            <a:endParaRPr/>
          </a:p>
        </p:txBody>
      </p:sp>
      <p:graphicFrame>
        <p:nvGraphicFramePr>
          <p:cNvPr id="5" name="object 5"/>
          <p:cNvGraphicFramePr>
            <a:graphicFrameLocks noGrp="1"/>
          </p:cNvGraphicFramePr>
          <p:nvPr>
            <p:extLst>
              <p:ext uri="{D42A27DB-BD31-4B8C-83A1-F6EECF244321}">
                <p14:modId xmlns:p14="http://schemas.microsoft.com/office/powerpoint/2010/main" val="3281594715"/>
              </p:ext>
            </p:extLst>
          </p:nvPr>
        </p:nvGraphicFramePr>
        <p:xfrm>
          <a:off x="624840" y="823214"/>
          <a:ext cx="9444355" cy="5692012"/>
        </p:xfrm>
        <a:graphic>
          <a:graphicData uri="http://schemas.openxmlformats.org/drawingml/2006/table">
            <a:tbl>
              <a:tblPr firstRow="1" bandRow="1">
                <a:tableStyleId>{2D5ABB26-0587-4C30-8999-92F81FD0307C}</a:tableStyleId>
              </a:tblPr>
              <a:tblGrid>
                <a:gridCol w="1324610">
                  <a:extLst>
                    <a:ext uri="{9D8B030D-6E8A-4147-A177-3AD203B41FA5}">
                      <a16:colId xmlns:a16="http://schemas.microsoft.com/office/drawing/2014/main" val="20000"/>
                    </a:ext>
                  </a:extLst>
                </a:gridCol>
                <a:gridCol w="4147185">
                  <a:extLst>
                    <a:ext uri="{9D8B030D-6E8A-4147-A177-3AD203B41FA5}">
                      <a16:colId xmlns:a16="http://schemas.microsoft.com/office/drawing/2014/main" val="20001"/>
                    </a:ext>
                  </a:extLst>
                </a:gridCol>
                <a:gridCol w="3972560">
                  <a:extLst>
                    <a:ext uri="{9D8B030D-6E8A-4147-A177-3AD203B41FA5}">
                      <a16:colId xmlns:a16="http://schemas.microsoft.com/office/drawing/2014/main" val="20002"/>
                    </a:ext>
                  </a:extLst>
                </a:gridCol>
              </a:tblGrid>
              <a:tr h="944880">
                <a:tc>
                  <a:txBody>
                    <a:bodyPr/>
                    <a:lstStyle/>
                    <a:p>
                      <a:pPr>
                        <a:lnSpc>
                          <a:spcPct val="100000"/>
                        </a:lnSpc>
                      </a:pPr>
                      <a:endParaRPr sz="900">
                        <a:latin typeface="Times New Roman"/>
                        <a:cs typeface="Times New Roman"/>
                      </a:endParaRPr>
                    </a:p>
                  </a:txBody>
                  <a:tcPr marL="0" marR="0" marT="0" marB="0">
                    <a:lnB w="12700">
                      <a:solidFill>
                        <a:srgbClr val="000000"/>
                      </a:solidFill>
                      <a:prstDash val="solid"/>
                    </a:lnB>
                  </a:tcPr>
                </a:tc>
                <a:tc>
                  <a:txBody>
                    <a:bodyPr/>
                    <a:lstStyle/>
                    <a:p>
                      <a:pPr marR="1270" algn="ctr">
                        <a:lnSpc>
                          <a:spcPct val="100000"/>
                        </a:lnSpc>
                        <a:spcBef>
                          <a:spcPts val="605"/>
                        </a:spcBef>
                      </a:pPr>
                      <a:r>
                        <a:rPr lang="de-DE" sz="1000" b="1" spc="-10" dirty="0" smtClean="0">
                          <a:solidFill>
                            <a:srgbClr val="FFFFFF"/>
                          </a:solidFill>
                          <a:latin typeface="Verdana"/>
                          <a:cs typeface="Verdana"/>
                        </a:rPr>
                        <a:t>„</a:t>
                      </a:r>
                      <a:r>
                        <a:rPr lang="de-DE" sz="1000" b="1" spc="-10" dirty="0" err="1" smtClean="0">
                          <a:solidFill>
                            <a:srgbClr val="FFFFFF"/>
                          </a:solidFill>
                          <a:latin typeface="Verdana"/>
                          <a:cs typeface="Verdana"/>
                        </a:rPr>
                        <a:t>ERTE</a:t>
                      </a:r>
                      <a:r>
                        <a:rPr lang="de-DE" sz="1000" b="1" spc="-10" dirty="0" smtClean="0">
                          <a:solidFill>
                            <a:srgbClr val="FFFFFF"/>
                          </a:solidFill>
                          <a:latin typeface="Verdana"/>
                          <a:cs typeface="Verdana"/>
                        </a:rPr>
                        <a:t>“   AUFGRUND HÖHERER GEWALT</a:t>
                      </a:r>
                      <a:endParaRPr lang="de-DE" sz="1000" dirty="0" smtClean="0">
                        <a:latin typeface="Verdana"/>
                        <a:cs typeface="Verdana"/>
                      </a:endParaRPr>
                    </a:p>
                    <a:p>
                      <a:pPr marL="75565" marR="79375" algn="ctr">
                        <a:lnSpc>
                          <a:spcPct val="116500"/>
                        </a:lnSpc>
                        <a:spcBef>
                          <a:spcPts val="595"/>
                        </a:spcBef>
                      </a:pPr>
                      <a:r>
                        <a:rPr lang="de-DE" sz="1000" b="1" spc="-5" dirty="0" smtClean="0">
                          <a:solidFill>
                            <a:srgbClr val="FFFFFF"/>
                          </a:solidFill>
                          <a:latin typeface="Verdana"/>
                          <a:cs typeface="Verdana"/>
                        </a:rPr>
                        <a:t>(Art. 47.3 und 51.7 des Arbeitnehmerstatuts und Art. 31 ff.  des Königlichen Dekrets 1483/2012 sowie Art. 22 und 24 bis 28 des Königlichen Dekrets 8/2020)</a:t>
                      </a:r>
                      <a:endParaRPr lang="de-DE" sz="1000" dirty="0">
                        <a:latin typeface="Verdana"/>
                        <a:cs typeface="Verdana"/>
                      </a:endParaRPr>
                    </a:p>
                  </a:txBody>
                  <a:tcPr marL="0" marR="0" marT="76835" marB="0">
                    <a:solidFill>
                      <a:srgbClr val="EF3D3D"/>
                    </a:solidFill>
                  </a:tcPr>
                </a:tc>
                <a:tc>
                  <a:txBody>
                    <a:bodyPr/>
                    <a:lstStyle/>
                    <a:p>
                      <a:pPr algn="ctr">
                        <a:lnSpc>
                          <a:spcPct val="100000"/>
                        </a:lnSpc>
                        <a:spcBef>
                          <a:spcPts val="605"/>
                        </a:spcBef>
                      </a:pPr>
                      <a:r>
                        <a:rPr lang="de-DE" sz="1000" b="1" spc="-5" dirty="0" smtClean="0">
                          <a:solidFill>
                            <a:srgbClr val="FFFFFF"/>
                          </a:solidFill>
                          <a:latin typeface="Verdana"/>
                          <a:cs typeface="Verdana"/>
                        </a:rPr>
                        <a:t>“</a:t>
                      </a:r>
                      <a:r>
                        <a:rPr lang="de-DE" sz="1000" b="1" spc="-5" dirty="0" err="1" smtClean="0">
                          <a:solidFill>
                            <a:srgbClr val="FFFFFF"/>
                          </a:solidFill>
                          <a:latin typeface="Verdana"/>
                          <a:cs typeface="Verdana"/>
                        </a:rPr>
                        <a:t>ERTE</a:t>
                      </a:r>
                      <a:r>
                        <a:rPr lang="de-DE" sz="1000" b="1" spc="-5" dirty="0" smtClean="0">
                          <a:solidFill>
                            <a:srgbClr val="FFFFFF"/>
                          </a:solidFill>
                          <a:latin typeface="Verdana"/>
                          <a:cs typeface="Verdana"/>
                        </a:rPr>
                        <a:t>” AUFGRUND OBJEKTIVER URSACHEN</a:t>
                      </a:r>
                      <a:endParaRPr lang="de-DE" sz="1000" dirty="0" smtClean="0">
                        <a:latin typeface="Verdana"/>
                        <a:cs typeface="Verdana"/>
                      </a:endParaRPr>
                    </a:p>
                    <a:p>
                      <a:pPr marL="144145" marR="137160" indent="-1270" algn="ctr">
                        <a:lnSpc>
                          <a:spcPct val="116500"/>
                        </a:lnSpc>
                        <a:spcBef>
                          <a:spcPts val="595"/>
                        </a:spcBef>
                      </a:pPr>
                      <a:r>
                        <a:rPr lang="de-DE" sz="1000" b="1" spc="-10" dirty="0" smtClean="0">
                          <a:solidFill>
                            <a:srgbClr val="FFFFFF"/>
                          </a:solidFill>
                          <a:latin typeface="Verdana"/>
                          <a:cs typeface="Verdana"/>
                        </a:rPr>
                        <a:t>(Art. 47 des Arbeitnehmerstatuts und Art. 16 ff. des Königlichen Dekrets 1483/2012 sowie Art. 23 und 25 bis 28 des Königlichen Dekrets 8/2020</a:t>
                      </a:r>
                      <a:r>
                        <a:rPr lang="de-DE" sz="1000" b="1" spc="-5" dirty="0" smtClean="0">
                          <a:solidFill>
                            <a:srgbClr val="FFFFFF"/>
                          </a:solidFill>
                          <a:latin typeface="Verdana"/>
                          <a:cs typeface="Verdana"/>
                        </a:rPr>
                        <a:t>)</a:t>
                      </a:r>
                      <a:endParaRPr lang="de-DE" sz="1000" dirty="0">
                        <a:latin typeface="Verdana"/>
                        <a:cs typeface="Verdana"/>
                      </a:endParaRPr>
                    </a:p>
                  </a:txBody>
                  <a:tcPr marL="0" marR="0" marT="76835" marB="0">
                    <a:lnB w="12700">
                      <a:solidFill>
                        <a:srgbClr val="FFFFFF"/>
                      </a:solidFill>
                      <a:prstDash val="solid"/>
                    </a:lnB>
                    <a:solidFill>
                      <a:srgbClr val="EF3D3D"/>
                    </a:solidFill>
                  </a:tcPr>
                </a:tc>
                <a:extLst>
                  <a:ext uri="{0D108BD9-81ED-4DB2-BD59-A6C34878D82A}">
                    <a16:rowId xmlns:a16="http://schemas.microsoft.com/office/drawing/2014/main" val="10000"/>
                  </a:ext>
                </a:extLst>
              </a:tr>
              <a:tr h="252983">
                <a:tc>
                  <a:txBody>
                    <a:bodyPr/>
                    <a:lstStyle/>
                    <a:p>
                      <a:pPr>
                        <a:lnSpc>
                          <a:spcPct val="100000"/>
                        </a:lnSpc>
                      </a:pPr>
                      <a:endParaRPr sz="90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F1F1F1"/>
                    </a:solidFill>
                  </a:tcPr>
                </a:tc>
                <a:tc>
                  <a:txBody>
                    <a:bodyPr/>
                    <a:lstStyle/>
                    <a:p>
                      <a:pPr>
                        <a:lnSpc>
                          <a:spcPct val="100000"/>
                        </a:lnSpc>
                      </a:pPr>
                      <a:endParaRPr sz="900">
                        <a:latin typeface="Times New Roman"/>
                        <a:cs typeface="Times New Roman"/>
                      </a:endParaRPr>
                    </a:p>
                  </a:txBody>
                  <a:tcPr marL="0" marR="0" marT="0" marB="0">
                    <a:lnL w="12700">
                      <a:solidFill>
                        <a:srgbClr val="000000"/>
                      </a:solidFill>
                      <a:prstDash val="solid"/>
                    </a:lnL>
                    <a:lnR w="12700">
                      <a:solidFill>
                        <a:srgbClr val="000000"/>
                      </a:solidFill>
                      <a:prstDash val="solid"/>
                    </a:lnR>
                    <a:lnB w="12700">
                      <a:solidFill>
                        <a:srgbClr val="000000"/>
                      </a:solidFill>
                      <a:prstDash val="solid"/>
                    </a:lnB>
                  </a:tcPr>
                </a:tc>
                <a:tc>
                  <a:txBody>
                    <a:bodyPr/>
                    <a:lstStyle/>
                    <a:p>
                      <a:pPr marL="67945">
                        <a:lnSpc>
                          <a:spcPts val="1160"/>
                        </a:lnSpc>
                        <a:tabLst>
                          <a:tab pos="372745" algn="l"/>
                        </a:tabLst>
                      </a:pPr>
                      <a:r>
                        <a:rPr sz="1000" spc="-5" dirty="0">
                          <a:solidFill>
                            <a:srgbClr val="212121"/>
                          </a:solidFill>
                          <a:latin typeface="Verdana"/>
                          <a:cs typeface="Verdana"/>
                        </a:rPr>
                        <a:t>7.	</a:t>
                      </a:r>
                      <a:r>
                        <a:rPr lang="de-DE" sz="1000" spc="-5" dirty="0" smtClean="0">
                          <a:solidFill>
                            <a:srgbClr val="212121"/>
                          </a:solidFill>
                          <a:latin typeface="Verdana"/>
                          <a:cs typeface="Verdana"/>
                        </a:rPr>
                        <a:t>Verabschiedung der entsprechenden Maßnahmen.</a:t>
                      </a:r>
                      <a:endParaRPr sz="10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FFFFFF"/>
                      </a:solidFill>
                      <a:prstDash val="solid"/>
                    </a:lnT>
                    <a:lnB w="12700">
                      <a:solidFill>
                        <a:srgbClr val="000000"/>
                      </a:solidFill>
                      <a:prstDash val="solid"/>
                    </a:lnB>
                  </a:tcPr>
                </a:tc>
                <a:extLst>
                  <a:ext uri="{0D108BD9-81ED-4DB2-BD59-A6C34878D82A}">
                    <a16:rowId xmlns:a16="http://schemas.microsoft.com/office/drawing/2014/main" val="10001"/>
                  </a:ext>
                </a:extLst>
              </a:tr>
              <a:tr h="4297121">
                <a:tc>
                  <a:txBody>
                    <a:bodyPr/>
                    <a:lstStyle/>
                    <a:p>
                      <a:pPr marL="115570">
                        <a:lnSpc>
                          <a:spcPct val="100000"/>
                        </a:lnSpc>
                        <a:spcBef>
                          <a:spcPts val="665"/>
                        </a:spcBef>
                      </a:pPr>
                      <a:r>
                        <a:rPr lang="es-ES" sz="1000" b="1" spc="-5" dirty="0" err="1" smtClean="0">
                          <a:solidFill>
                            <a:srgbClr val="212121"/>
                          </a:solidFill>
                          <a:latin typeface="Verdana"/>
                          <a:cs typeface="Verdana"/>
                        </a:rPr>
                        <a:t>Erforderliche</a:t>
                      </a:r>
                      <a:r>
                        <a:rPr lang="es-ES" sz="1000" b="1" spc="-5" dirty="0" smtClean="0">
                          <a:solidFill>
                            <a:srgbClr val="212121"/>
                          </a:solidFill>
                          <a:latin typeface="Verdana"/>
                          <a:cs typeface="Verdana"/>
                        </a:rPr>
                        <a:t> </a:t>
                      </a:r>
                      <a:r>
                        <a:rPr lang="es-ES" sz="1000" b="1" spc="-5" dirty="0" err="1" smtClean="0">
                          <a:solidFill>
                            <a:srgbClr val="212121"/>
                          </a:solidFill>
                          <a:latin typeface="Verdana"/>
                          <a:cs typeface="Verdana"/>
                        </a:rPr>
                        <a:t>Unterlagen</a:t>
                      </a:r>
                      <a:endParaRPr sz="1000" dirty="0">
                        <a:latin typeface="Verdana"/>
                        <a:cs typeface="Verdana"/>
                      </a:endParaRPr>
                    </a:p>
                  </a:txBody>
                  <a:tcPr marL="0" marR="0" marT="84455" marB="0">
                    <a:lnL w="12700">
                      <a:solidFill>
                        <a:srgbClr val="000000"/>
                      </a:solidFill>
                      <a:prstDash val="solid"/>
                    </a:lnL>
                    <a:lnR w="12700">
                      <a:solidFill>
                        <a:srgbClr val="000000"/>
                      </a:solidFill>
                      <a:prstDash val="solid"/>
                    </a:lnR>
                    <a:lnT w="12700">
                      <a:solidFill>
                        <a:srgbClr val="000000"/>
                      </a:solidFill>
                      <a:prstDash val="solid"/>
                    </a:lnT>
                    <a:lnB w="6350">
                      <a:solidFill>
                        <a:srgbClr val="000000"/>
                      </a:solidFill>
                      <a:prstDash val="solid"/>
                    </a:lnB>
                    <a:solidFill>
                      <a:srgbClr val="F1F1F1"/>
                    </a:solidFill>
                  </a:tcPr>
                </a:tc>
                <a:tc>
                  <a:txBody>
                    <a:bodyPr/>
                    <a:lstStyle/>
                    <a:p>
                      <a:pPr marL="299720" marR="64135" indent="-231775" algn="just">
                        <a:lnSpc>
                          <a:spcPct val="115999"/>
                        </a:lnSpc>
                        <a:spcBef>
                          <a:spcPts val="475"/>
                        </a:spcBef>
                        <a:buAutoNum type="arabicPeriod"/>
                        <a:tabLst>
                          <a:tab pos="300355" algn="l"/>
                        </a:tabLst>
                      </a:pPr>
                      <a:r>
                        <a:rPr lang="de-DE" sz="1000" spc="-5" dirty="0" smtClean="0">
                          <a:solidFill>
                            <a:srgbClr val="212121"/>
                          </a:solidFill>
                          <a:latin typeface="Verdana"/>
                          <a:cs typeface="Verdana"/>
                        </a:rPr>
                        <a:t>Mitteilungsformulare an die Arbeitsbehörde, mit entsprechenden Angaben der zu ergreifenden Maßnahmen.</a:t>
                      </a:r>
                    </a:p>
                    <a:p>
                      <a:pPr marL="299720" marR="64135" indent="-231775" algn="just">
                        <a:lnSpc>
                          <a:spcPct val="115999"/>
                        </a:lnSpc>
                        <a:spcBef>
                          <a:spcPts val="475"/>
                        </a:spcBef>
                        <a:buAutoNum type="arabicPeriod"/>
                        <a:tabLst>
                          <a:tab pos="300355" algn="l"/>
                        </a:tabLst>
                      </a:pPr>
                      <a:endParaRPr lang="de-DE" sz="1000" spc="-5" dirty="0" smtClean="0">
                        <a:solidFill>
                          <a:srgbClr val="212121"/>
                        </a:solidFill>
                        <a:latin typeface="Verdana"/>
                        <a:cs typeface="Verdana"/>
                      </a:endParaRPr>
                    </a:p>
                    <a:p>
                      <a:pPr marL="299720" marR="64135" indent="-231775" algn="just">
                        <a:lnSpc>
                          <a:spcPct val="115999"/>
                        </a:lnSpc>
                        <a:spcBef>
                          <a:spcPts val="475"/>
                        </a:spcBef>
                        <a:buAutoNum type="arabicPeriod"/>
                        <a:tabLst>
                          <a:tab pos="300355" algn="l"/>
                        </a:tabLst>
                      </a:pPr>
                      <a:r>
                        <a:rPr lang="de-DE" sz="1000" spc="-5" dirty="0" smtClean="0">
                          <a:solidFill>
                            <a:srgbClr val="212121"/>
                          </a:solidFill>
                          <a:latin typeface="Verdana"/>
                          <a:cs typeface="Verdana"/>
                        </a:rPr>
                        <a:t>Anzahl und berufliche Einstufung der von den Maßnahmen der Vertragsaussetzung oder Arbeitszeitreduzierung betroffenen Arbeitnehmer. Wenn das Verfahren mehr als einen Arbeitszentrum betrifft, müssen diese Informationen zwischen den Arbeitszentren und ggf. nach Provinz und Autonomer Region differenziert werden. Folgende Daten müssen angegeben werden: Ausweis, Vor- und Nachname(n), Sozialversicherungsnummer, Eintrittsdatum in das Unternehmen, Berufsgruppe, Fachgebiet, Kategorie, Tages-/Monatsgehalt und Alter.</a:t>
                      </a:r>
                    </a:p>
                    <a:p>
                      <a:pPr marL="299720" marR="64135" indent="-231775" algn="just">
                        <a:lnSpc>
                          <a:spcPct val="115999"/>
                        </a:lnSpc>
                        <a:spcBef>
                          <a:spcPts val="475"/>
                        </a:spcBef>
                        <a:buAutoNum type="arabicPeriod"/>
                        <a:tabLst>
                          <a:tab pos="300355" algn="l"/>
                        </a:tabLst>
                      </a:pPr>
                      <a:endParaRPr lang="de-DE" sz="1000" spc="-5" dirty="0" smtClean="0">
                        <a:solidFill>
                          <a:srgbClr val="212121"/>
                        </a:solidFill>
                        <a:latin typeface="Verdana"/>
                        <a:cs typeface="Verdana"/>
                      </a:endParaRPr>
                    </a:p>
                    <a:p>
                      <a:pPr marL="299720" marR="64135" indent="-231775" algn="just">
                        <a:lnSpc>
                          <a:spcPct val="115999"/>
                        </a:lnSpc>
                        <a:spcBef>
                          <a:spcPts val="475"/>
                        </a:spcBef>
                        <a:buAutoNum type="arabicPeriod"/>
                        <a:tabLst>
                          <a:tab pos="300355" algn="l"/>
                        </a:tabLst>
                      </a:pPr>
                      <a:r>
                        <a:rPr lang="de-DE" sz="1000" spc="-5" dirty="0" smtClean="0">
                          <a:solidFill>
                            <a:srgbClr val="212121"/>
                          </a:solidFill>
                          <a:latin typeface="Verdana"/>
                          <a:cs typeface="Verdana"/>
                        </a:rPr>
                        <a:t>Berücksichtigte Kriterien bei der Auswahl der von den Aussetzungs- oder Arbeitszeitreduzierungsmaßnahme betroffenen Arbeitnehmer.</a:t>
                      </a:r>
                    </a:p>
                    <a:p>
                      <a:pPr marL="67945" marR="64135" indent="0" algn="just">
                        <a:lnSpc>
                          <a:spcPct val="116599"/>
                        </a:lnSpc>
                        <a:spcBef>
                          <a:spcPts val="605"/>
                        </a:spcBef>
                        <a:buNone/>
                        <a:tabLst>
                          <a:tab pos="300355" algn="l"/>
                        </a:tabLst>
                      </a:pPr>
                      <a:endParaRPr sz="1000" dirty="0">
                        <a:latin typeface="Verdana"/>
                        <a:cs typeface="Verdana"/>
                      </a:endParaRPr>
                    </a:p>
                  </a:txBody>
                  <a:tcPr marL="0" marR="0" marT="60325" marB="0">
                    <a:lnL w="12700">
                      <a:solidFill>
                        <a:srgbClr val="000000"/>
                      </a:solidFill>
                      <a:prstDash val="solid"/>
                    </a:lnL>
                    <a:lnR w="12700">
                      <a:solidFill>
                        <a:srgbClr val="000000"/>
                      </a:solidFill>
                      <a:prstDash val="solid"/>
                    </a:lnR>
                    <a:lnT w="12700">
                      <a:solidFill>
                        <a:srgbClr val="000000"/>
                      </a:solidFill>
                      <a:prstDash val="solid"/>
                    </a:lnT>
                    <a:lnB w="6350">
                      <a:solidFill>
                        <a:srgbClr val="000000"/>
                      </a:solidFill>
                      <a:prstDash val="solid"/>
                    </a:lnB>
                  </a:tcPr>
                </a:tc>
                <a:tc>
                  <a:txBody>
                    <a:bodyPr/>
                    <a:lstStyle/>
                    <a:p>
                      <a:pPr marL="372745" marR="67310" indent="-304800" algn="just">
                        <a:lnSpc>
                          <a:spcPct val="115999"/>
                        </a:lnSpc>
                        <a:spcBef>
                          <a:spcPts val="475"/>
                        </a:spcBef>
                        <a:buAutoNum type="arabicPeriod"/>
                        <a:tabLst>
                          <a:tab pos="373380" algn="l"/>
                        </a:tabLst>
                      </a:pPr>
                      <a:r>
                        <a:rPr lang="de-DE" sz="1000" spc="-5" dirty="0" smtClean="0">
                          <a:solidFill>
                            <a:srgbClr val="212121"/>
                          </a:solidFill>
                          <a:latin typeface="Verdana"/>
                          <a:cs typeface="Verdana"/>
                        </a:rPr>
                        <a:t>Formulare zur Mitteilung der Sachlage an die Arbeitsbehörde.</a:t>
                      </a:r>
                    </a:p>
                    <a:p>
                      <a:pPr marL="372745" marR="67310" indent="-304800" algn="just">
                        <a:lnSpc>
                          <a:spcPct val="115999"/>
                        </a:lnSpc>
                        <a:spcBef>
                          <a:spcPts val="475"/>
                        </a:spcBef>
                        <a:buAutoNum type="arabicPeriod"/>
                        <a:tabLst>
                          <a:tab pos="373380" algn="l"/>
                        </a:tabLst>
                      </a:pPr>
                      <a:endParaRPr lang="de-DE" sz="1000" spc="-5" dirty="0" smtClean="0">
                        <a:solidFill>
                          <a:srgbClr val="212121"/>
                        </a:solidFill>
                        <a:latin typeface="Verdana"/>
                        <a:cs typeface="Verdana"/>
                      </a:endParaRPr>
                    </a:p>
                    <a:p>
                      <a:pPr marL="372745" marR="67310" indent="-304800" algn="just">
                        <a:lnSpc>
                          <a:spcPct val="115999"/>
                        </a:lnSpc>
                        <a:spcBef>
                          <a:spcPts val="475"/>
                        </a:spcBef>
                        <a:buAutoNum type="arabicPeriod"/>
                        <a:tabLst>
                          <a:tab pos="373380" algn="l"/>
                        </a:tabLst>
                      </a:pPr>
                      <a:r>
                        <a:rPr lang="de-DE" sz="1000" spc="-5" dirty="0" smtClean="0">
                          <a:solidFill>
                            <a:srgbClr val="212121"/>
                          </a:solidFill>
                          <a:latin typeface="Verdana"/>
                          <a:cs typeface="Verdana"/>
                        </a:rPr>
                        <a:t>Anzahl und berufliche Einstufung der von den Maßnahmen der Vertragsaussetzung oder Arbeitszeitreduzierung betroffenen Arbeitnehmer. Wenn das Verfahren mehr als ein Arbeitszentrum betrifft, müssen diese Informationen zwischen den Arbeitszentren und ggf. nach Provinz und Autonomer Region differenziert werden. Folgende Daten müssen angegeben werden: Ausweis, Vor- und Nachname(n), Sozialversicherungsnummer, Eintrittsdatum in das Unternehmen, Berufsgruppe, Fachgebiet, Kategorie, Tages-/Monatsgehalt und Alter.</a:t>
                      </a:r>
                    </a:p>
                    <a:p>
                      <a:pPr marL="372745" marR="63500" indent="-304800" algn="just">
                        <a:lnSpc>
                          <a:spcPct val="116399"/>
                        </a:lnSpc>
                        <a:spcBef>
                          <a:spcPts val="610"/>
                        </a:spcBef>
                        <a:buAutoNum type="arabicPeriod"/>
                        <a:tabLst>
                          <a:tab pos="373380" algn="l"/>
                        </a:tabLst>
                      </a:pPr>
                      <a:endParaRPr sz="1000" dirty="0">
                        <a:latin typeface="Verdana"/>
                        <a:cs typeface="Verdana"/>
                      </a:endParaRPr>
                    </a:p>
                    <a:p>
                      <a:pPr marL="372745" marR="60960" indent="-304800" algn="just">
                        <a:lnSpc>
                          <a:spcPct val="116500"/>
                        </a:lnSpc>
                        <a:spcBef>
                          <a:spcPts val="605"/>
                        </a:spcBef>
                        <a:buAutoNum type="arabicPeriod"/>
                        <a:tabLst>
                          <a:tab pos="373380" algn="l"/>
                        </a:tabLst>
                      </a:pPr>
                      <a:r>
                        <a:rPr lang="de-DE" sz="1000" spc="-5" dirty="0" smtClean="0">
                          <a:solidFill>
                            <a:srgbClr val="212121"/>
                          </a:solidFill>
                          <a:latin typeface="Verdana"/>
                          <a:cs typeface="Verdana"/>
                        </a:rPr>
                        <a:t>Anzahl und berufliche Einstufung der gewöhnlich beschäftigten Arbeitnehmer im letzten Jahr. Wenn das Verfahren mehr als ein Arbeitszentrum betrifft, müssen diese Informationen zwischen den Arbeitszentren und ggf. nach Provinz und Autonomer Region differenziert werden.</a:t>
                      </a:r>
                      <a:endParaRPr sz="1000" dirty="0">
                        <a:latin typeface="Verdana"/>
                        <a:cs typeface="Verdana"/>
                      </a:endParaRPr>
                    </a:p>
                    <a:p>
                      <a:pPr marL="372745" marR="60325" indent="-304800" algn="just">
                        <a:lnSpc>
                          <a:spcPct val="117000"/>
                        </a:lnSpc>
                        <a:spcBef>
                          <a:spcPts val="590"/>
                        </a:spcBef>
                        <a:buAutoNum type="arabicPeriod"/>
                        <a:tabLst>
                          <a:tab pos="373380" algn="l"/>
                        </a:tabLst>
                      </a:pPr>
                      <a:r>
                        <a:rPr lang="de-DE" sz="1000" spc="-5" dirty="0" smtClean="0">
                          <a:solidFill>
                            <a:srgbClr val="212121"/>
                          </a:solidFill>
                          <a:latin typeface="Verdana"/>
                          <a:cs typeface="Verdana"/>
                        </a:rPr>
                        <a:t>Spezifizierung und Detaillierung der Aussetzungs- oder Arbeitszeitreduzierungsmaßnahmen.</a:t>
                      </a:r>
                      <a:endParaRPr sz="1000" dirty="0">
                        <a:latin typeface="Verdana"/>
                        <a:cs typeface="Verdana"/>
                      </a:endParaRPr>
                    </a:p>
                  </a:txBody>
                  <a:tcPr marL="0" marR="0" marT="60325" marB="0">
                    <a:lnL w="12700">
                      <a:solidFill>
                        <a:srgbClr val="000000"/>
                      </a:solidFill>
                      <a:prstDash val="solid"/>
                    </a:lnL>
                    <a:lnR w="12700">
                      <a:solidFill>
                        <a:srgbClr val="000000"/>
                      </a:solidFill>
                      <a:prstDash val="solid"/>
                    </a:lnR>
                    <a:lnT w="1270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bl>
          </a:graphicData>
        </a:graphic>
      </p:graphicFrame>
      <p:sp>
        <p:nvSpPr>
          <p:cNvPr id="6" name="object 6"/>
          <p:cNvSpPr txBox="1">
            <a:spLocks noGrp="1"/>
          </p:cNvSpPr>
          <p:nvPr>
            <p:ph type="sldNum" sz="quarter" idx="7"/>
          </p:nvPr>
        </p:nvSpPr>
        <p:spPr>
          <a:xfrm>
            <a:off x="592836" y="6728286"/>
            <a:ext cx="193675" cy="212879"/>
          </a:xfrm>
          <a:prstGeom prst="rect">
            <a:avLst/>
          </a:prstGeom>
        </p:spPr>
        <p:txBody>
          <a:bodyPr vert="horz" wrap="square" lIns="0" tIns="12700" rIns="0" bIns="0" rtlCol="0">
            <a:spAutoFit/>
          </a:bodyPr>
          <a:lstStyle/>
          <a:p>
            <a:pPr marL="38100">
              <a:lnSpc>
                <a:spcPct val="100000"/>
              </a:lnSpc>
              <a:spcBef>
                <a:spcPts val="100"/>
              </a:spcBef>
            </a:pPr>
            <a:r>
              <a:rPr spc="-5" dirty="0">
                <a:solidFill>
                  <a:srgbClr val="EF3D3D"/>
                </a:solidFill>
              </a:rPr>
              <a:t>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612648" y="449580"/>
            <a:ext cx="9488805" cy="12700"/>
          </a:xfrm>
          <a:custGeom>
            <a:avLst/>
            <a:gdLst/>
            <a:ahLst/>
            <a:cxnLst/>
            <a:rect l="l" t="t" r="r" b="b"/>
            <a:pathLst>
              <a:path w="9488805" h="12700">
                <a:moveTo>
                  <a:pt x="9488424" y="0"/>
                </a:moveTo>
                <a:lnTo>
                  <a:pt x="0" y="0"/>
                </a:lnTo>
                <a:lnTo>
                  <a:pt x="0" y="12192"/>
                </a:lnTo>
                <a:lnTo>
                  <a:pt x="9488424" y="12192"/>
                </a:lnTo>
                <a:lnTo>
                  <a:pt x="9488424" y="0"/>
                </a:lnTo>
                <a:close/>
              </a:path>
            </a:pathLst>
          </a:custGeom>
          <a:solidFill>
            <a:srgbClr val="000000"/>
          </a:solidFill>
        </p:spPr>
        <p:txBody>
          <a:bodyPr wrap="square" lIns="0" tIns="0" rIns="0" bIns="0" rtlCol="0"/>
          <a:lstStyle/>
          <a:p>
            <a:endParaRPr/>
          </a:p>
        </p:txBody>
      </p:sp>
      <p:sp>
        <p:nvSpPr>
          <p:cNvPr id="4" name="object 4"/>
          <p:cNvSpPr/>
          <p:nvPr/>
        </p:nvSpPr>
        <p:spPr>
          <a:xfrm>
            <a:off x="455676" y="6740347"/>
            <a:ext cx="18415" cy="201295"/>
          </a:xfrm>
          <a:custGeom>
            <a:avLst/>
            <a:gdLst/>
            <a:ahLst/>
            <a:cxnLst/>
            <a:rect l="l" t="t" r="r" b="b"/>
            <a:pathLst>
              <a:path w="18415" h="201295">
                <a:moveTo>
                  <a:pt x="18287" y="0"/>
                </a:moveTo>
                <a:lnTo>
                  <a:pt x="0" y="0"/>
                </a:lnTo>
                <a:lnTo>
                  <a:pt x="0" y="201168"/>
                </a:lnTo>
                <a:lnTo>
                  <a:pt x="18287" y="201168"/>
                </a:lnTo>
                <a:lnTo>
                  <a:pt x="18287" y="0"/>
                </a:lnTo>
                <a:close/>
              </a:path>
            </a:pathLst>
          </a:custGeom>
          <a:solidFill>
            <a:srgbClr val="EF3D3D"/>
          </a:solidFill>
        </p:spPr>
        <p:txBody>
          <a:bodyPr wrap="square" lIns="0" tIns="0" rIns="0" bIns="0" rtlCol="0"/>
          <a:lstStyle/>
          <a:p>
            <a:endParaRPr/>
          </a:p>
        </p:txBody>
      </p:sp>
      <p:graphicFrame>
        <p:nvGraphicFramePr>
          <p:cNvPr id="5" name="object 5"/>
          <p:cNvGraphicFramePr>
            <a:graphicFrameLocks noGrp="1"/>
          </p:cNvGraphicFramePr>
          <p:nvPr>
            <p:extLst>
              <p:ext uri="{D42A27DB-BD31-4B8C-83A1-F6EECF244321}">
                <p14:modId xmlns:p14="http://schemas.microsoft.com/office/powerpoint/2010/main" val="1265946468"/>
              </p:ext>
            </p:extLst>
          </p:nvPr>
        </p:nvGraphicFramePr>
        <p:xfrm>
          <a:off x="624840" y="823214"/>
          <a:ext cx="9446259" cy="5788277"/>
        </p:xfrm>
        <a:graphic>
          <a:graphicData uri="http://schemas.openxmlformats.org/drawingml/2006/table">
            <a:tbl>
              <a:tblPr firstRow="1" bandRow="1">
                <a:tableStyleId>{2D5ABB26-0587-4C30-8999-92F81FD0307C}</a:tableStyleId>
              </a:tblPr>
              <a:tblGrid>
                <a:gridCol w="1320165">
                  <a:extLst>
                    <a:ext uri="{9D8B030D-6E8A-4147-A177-3AD203B41FA5}">
                      <a16:colId xmlns:a16="http://schemas.microsoft.com/office/drawing/2014/main" val="20000"/>
                    </a:ext>
                  </a:extLst>
                </a:gridCol>
                <a:gridCol w="4152265">
                  <a:extLst>
                    <a:ext uri="{9D8B030D-6E8A-4147-A177-3AD203B41FA5}">
                      <a16:colId xmlns:a16="http://schemas.microsoft.com/office/drawing/2014/main" val="20001"/>
                    </a:ext>
                  </a:extLst>
                </a:gridCol>
                <a:gridCol w="3973829">
                  <a:extLst>
                    <a:ext uri="{9D8B030D-6E8A-4147-A177-3AD203B41FA5}">
                      <a16:colId xmlns:a16="http://schemas.microsoft.com/office/drawing/2014/main" val="20002"/>
                    </a:ext>
                  </a:extLst>
                </a:gridCol>
              </a:tblGrid>
              <a:tr h="944880">
                <a:tc>
                  <a:txBody>
                    <a:bodyPr/>
                    <a:lstStyle/>
                    <a:p>
                      <a:pPr>
                        <a:lnSpc>
                          <a:spcPct val="100000"/>
                        </a:lnSpc>
                      </a:pPr>
                      <a:endParaRPr sz="900" dirty="0">
                        <a:latin typeface="Times New Roman"/>
                        <a:cs typeface="Times New Roman"/>
                      </a:endParaRPr>
                    </a:p>
                  </a:txBody>
                  <a:tcPr marL="0" marR="0" marT="0" marB="0">
                    <a:lnB w="12700">
                      <a:solidFill>
                        <a:srgbClr val="000000"/>
                      </a:solidFill>
                      <a:prstDash val="solid"/>
                    </a:lnB>
                  </a:tcPr>
                </a:tc>
                <a:tc>
                  <a:txBody>
                    <a:bodyPr/>
                    <a:lstStyle/>
                    <a:p>
                      <a:pPr marR="1270" algn="ctr">
                        <a:lnSpc>
                          <a:spcPct val="100000"/>
                        </a:lnSpc>
                        <a:spcBef>
                          <a:spcPts val="605"/>
                        </a:spcBef>
                      </a:pPr>
                      <a:r>
                        <a:rPr lang="de-DE" sz="1000" b="1" spc="-10" dirty="0" smtClean="0">
                          <a:solidFill>
                            <a:srgbClr val="FFFFFF"/>
                          </a:solidFill>
                          <a:latin typeface="Verdana"/>
                          <a:cs typeface="Verdana"/>
                        </a:rPr>
                        <a:t>„</a:t>
                      </a:r>
                      <a:r>
                        <a:rPr lang="de-DE" sz="1000" b="1" spc="-10" dirty="0" err="1" smtClean="0">
                          <a:solidFill>
                            <a:srgbClr val="FFFFFF"/>
                          </a:solidFill>
                          <a:latin typeface="Verdana"/>
                          <a:cs typeface="Verdana"/>
                        </a:rPr>
                        <a:t>ERTE</a:t>
                      </a:r>
                      <a:r>
                        <a:rPr lang="de-DE" sz="1000" b="1" spc="-10" dirty="0" smtClean="0">
                          <a:solidFill>
                            <a:srgbClr val="FFFFFF"/>
                          </a:solidFill>
                          <a:latin typeface="Verdana"/>
                          <a:cs typeface="Verdana"/>
                        </a:rPr>
                        <a:t>“   AUFGRUND HÖHERER GEWALT</a:t>
                      </a:r>
                      <a:endParaRPr lang="de-DE" sz="1000" dirty="0" smtClean="0">
                        <a:latin typeface="Verdana"/>
                        <a:cs typeface="Verdana"/>
                      </a:endParaRPr>
                    </a:p>
                    <a:p>
                      <a:pPr marL="75565" marR="79375" algn="ctr">
                        <a:lnSpc>
                          <a:spcPct val="116500"/>
                        </a:lnSpc>
                        <a:spcBef>
                          <a:spcPts val="595"/>
                        </a:spcBef>
                      </a:pPr>
                      <a:r>
                        <a:rPr lang="de-DE" sz="1000" b="1" spc="-5" dirty="0" smtClean="0">
                          <a:solidFill>
                            <a:srgbClr val="FFFFFF"/>
                          </a:solidFill>
                          <a:latin typeface="Verdana"/>
                          <a:cs typeface="Verdana"/>
                        </a:rPr>
                        <a:t>(Art. 47.3 und 51.7 des Arbeitnehmerstatuts und Art. 31 ff.  des Königlichen Dekrets 1483/2012 sowie Art. 22 und 24 bis 28 des Königlichen Dekrets 8/2020)</a:t>
                      </a:r>
                      <a:endParaRPr lang="de-DE" sz="1000" dirty="0">
                        <a:latin typeface="Verdana"/>
                        <a:cs typeface="Verdana"/>
                      </a:endParaRPr>
                    </a:p>
                  </a:txBody>
                  <a:tcPr marL="0" marR="0" marT="76835" marB="0">
                    <a:lnB w="12700">
                      <a:solidFill>
                        <a:srgbClr val="FFFFFF"/>
                      </a:solidFill>
                      <a:prstDash val="solid"/>
                    </a:lnB>
                    <a:solidFill>
                      <a:srgbClr val="EF3D3D"/>
                    </a:solidFill>
                  </a:tcPr>
                </a:tc>
                <a:tc>
                  <a:txBody>
                    <a:bodyPr/>
                    <a:lstStyle/>
                    <a:p>
                      <a:pPr algn="ctr">
                        <a:lnSpc>
                          <a:spcPct val="100000"/>
                        </a:lnSpc>
                        <a:spcBef>
                          <a:spcPts val="605"/>
                        </a:spcBef>
                      </a:pPr>
                      <a:r>
                        <a:rPr lang="de-DE" sz="1000" b="1" spc="-5" dirty="0" smtClean="0">
                          <a:solidFill>
                            <a:srgbClr val="FFFFFF"/>
                          </a:solidFill>
                          <a:latin typeface="Verdana"/>
                          <a:cs typeface="Verdana"/>
                        </a:rPr>
                        <a:t>“</a:t>
                      </a:r>
                      <a:r>
                        <a:rPr lang="de-DE" sz="1000" b="1" spc="-5" dirty="0" err="1" smtClean="0">
                          <a:solidFill>
                            <a:srgbClr val="FFFFFF"/>
                          </a:solidFill>
                          <a:latin typeface="Verdana"/>
                          <a:cs typeface="Verdana"/>
                        </a:rPr>
                        <a:t>ERTE</a:t>
                      </a:r>
                      <a:r>
                        <a:rPr lang="de-DE" sz="1000" b="1" spc="-5" dirty="0" smtClean="0">
                          <a:solidFill>
                            <a:srgbClr val="FFFFFF"/>
                          </a:solidFill>
                          <a:latin typeface="Verdana"/>
                          <a:cs typeface="Verdana"/>
                        </a:rPr>
                        <a:t>” AUFGRUND OBJEKTIVER URSACHEN</a:t>
                      </a:r>
                      <a:endParaRPr lang="de-DE" sz="1000" dirty="0" smtClean="0">
                        <a:latin typeface="Verdana"/>
                        <a:cs typeface="Verdana"/>
                      </a:endParaRPr>
                    </a:p>
                    <a:p>
                      <a:pPr marL="144145" marR="137160" indent="-1270" algn="ctr">
                        <a:lnSpc>
                          <a:spcPct val="116500"/>
                        </a:lnSpc>
                        <a:spcBef>
                          <a:spcPts val="595"/>
                        </a:spcBef>
                      </a:pPr>
                      <a:r>
                        <a:rPr lang="de-DE" sz="1000" b="1" spc="-10" dirty="0" smtClean="0">
                          <a:solidFill>
                            <a:srgbClr val="FFFFFF"/>
                          </a:solidFill>
                          <a:latin typeface="Verdana"/>
                          <a:cs typeface="Verdana"/>
                        </a:rPr>
                        <a:t>(Art. 47 des Arbeitnehmerstatuts und Art. 16 ff. des Königlichen Dekrets 1483/2012 sowie Art. 23 und 25 bis 28 des Königlichen Dekrets 8/2020</a:t>
                      </a:r>
                      <a:r>
                        <a:rPr lang="de-DE" sz="1000" b="1" spc="-5" dirty="0" smtClean="0">
                          <a:solidFill>
                            <a:srgbClr val="FFFFFF"/>
                          </a:solidFill>
                          <a:latin typeface="Verdana"/>
                          <a:cs typeface="Verdana"/>
                        </a:rPr>
                        <a:t>)</a:t>
                      </a:r>
                      <a:endParaRPr lang="de-DE" sz="1000" dirty="0">
                        <a:latin typeface="Verdana"/>
                        <a:cs typeface="Verdana"/>
                      </a:endParaRPr>
                    </a:p>
                  </a:txBody>
                  <a:tcPr marL="0" marR="0" marT="76835" marB="0">
                    <a:lnB w="12700">
                      <a:solidFill>
                        <a:srgbClr val="FFFFFF"/>
                      </a:solidFill>
                      <a:prstDash val="solid"/>
                    </a:lnB>
                    <a:solidFill>
                      <a:srgbClr val="EF3D3D"/>
                    </a:solidFill>
                  </a:tcPr>
                </a:tc>
                <a:extLst>
                  <a:ext uri="{0D108BD9-81ED-4DB2-BD59-A6C34878D82A}">
                    <a16:rowId xmlns:a16="http://schemas.microsoft.com/office/drawing/2014/main" val="10000"/>
                  </a:ext>
                </a:extLst>
              </a:tr>
              <a:tr h="3903598">
                <a:tc>
                  <a:txBody>
                    <a:bodyPr/>
                    <a:lstStyle/>
                    <a:p>
                      <a:pPr>
                        <a:lnSpc>
                          <a:spcPct val="100000"/>
                        </a:lnSpc>
                      </a:pPr>
                      <a:endParaRPr sz="900" dirty="0">
                        <a:latin typeface="Times New Roman"/>
                        <a:cs typeface="Times New Roman"/>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6350">
                      <a:solidFill>
                        <a:srgbClr val="000000"/>
                      </a:solidFill>
                      <a:prstDash val="solid"/>
                    </a:lnB>
                    <a:solidFill>
                      <a:srgbClr val="F1F1F1"/>
                    </a:solidFill>
                  </a:tcPr>
                </a:tc>
                <a:tc>
                  <a:txBody>
                    <a:bodyPr/>
                    <a:lstStyle/>
                    <a:p>
                      <a:pPr marL="296545" indent="-228600">
                        <a:lnSpc>
                          <a:spcPts val="1160"/>
                        </a:lnSpc>
                        <a:buFont typeface="+mj-lt"/>
                        <a:buAutoNum type="arabicPeriod" startAt="4"/>
                      </a:pPr>
                      <a:r>
                        <a:rPr lang="de-DE" sz="1000" spc="-5" dirty="0" smtClean="0">
                          <a:solidFill>
                            <a:srgbClr val="212121"/>
                          </a:solidFill>
                          <a:latin typeface="Verdana"/>
                          <a:cs typeface="Verdana"/>
                        </a:rPr>
                        <a:t>Gutachten zu den Auswirkungen der höherer Gewalt auf die Tätigkeit des Unternehmens. Dies ist das wichtigste Dokument, aus welchem eine eindeutige Verbindung zwischen den von der Regierung ergriffenen Maßnahmen und ihren Auswirkungen auf die Tätigkeit des Unternehmens hervorgehen muss.</a:t>
                      </a:r>
                    </a:p>
                    <a:p>
                      <a:pPr marL="296545" indent="-228600">
                        <a:lnSpc>
                          <a:spcPts val="1160"/>
                        </a:lnSpc>
                        <a:buFont typeface="+mj-lt"/>
                        <a:buAutoNum type="arabicPeriod" startAt="4"/>
                      </a:pPr>
                      <a:r>
                        <a:rPr lang="de-DE" sz="1000" spc="-5" dirty="0" smtClean="0">
                          <a:solidFill>
                            <a:srgbClr val="212121"/>
                          </a:solidFill>
                          <a:latin typeface="Verdana"/>
                          <a:cs typeface="Verdana"/>
                        </a:rPr>
                        <a:t>Unterlagen, die die Ursache der höheren Gewalt belegen.</a:t>
                      </a:r>
                    </a:p>
                    <a:p>
                      <a:pPr marL="296545" indent="-228600">
                        <a:lnSpc>
                          <a:spcPts val="1160"/>
                        </a:lnSpc>
                        <a:buFont typeface="+mj-lt"/>
                        <a:buAutoNum type="arabicPeriod" startAt="4"/>
                      </a:pPr>
                      <a:endParaRPr lang="de-DE" sz="1000" spc="-5" dirty="0" smtClean="0">
                        <a:solidFill>
                          <a:srgbClr val="212121"/>
                        </a:solidFill>
                        <a:latin typeface="Verdana"/>
                        <a:cs typeface="Verdana"/>
                      </a:endParaRPr>
                    </a:p>
                    <a:p>
                      <a:pPr marL="296545" indent="-228600">
                        <a:lnSpc>
                          <a:spcPts val="1160"/>
                        </a:lnSpc>
                        <a:buFont typeface="+mj-lt"/>
                        <a:buAutoNum type="arabicPeriod" startAt="4"/>
                      </a:pPr>
                      <a:r>
                        <a:rPr lang="de-DE" sz="1000" spc="-5" dirty="0" smtClean="0">
                          <a:solidFill>
                            <a:srgbClr val="212121"/>
                          </a:solidFill>
                          <a:latin typeface="Verdana"/>
                          <a:cs typeface="Verdana"/>
                        </a:rPr>
                        <a:t>Kopie der Mitteilung, die die Unternehmensleitung zu Beginn des „</a:t>
                      </a:r>
                      <a:r>
                        <a:rPr lang="de-DE" sz="1000" spc="-5" dirty="0" err="1" smtClean="0">
                          <a:solidFill>
                            <a:srgbClr val="212121"/>
                          </a:solidFill>
                          <a:latin typeface="Verdana"/>
                          <a:cs typeface="Verdana"/>
                        </a:rPr>
                        <a:t>ERTE</a:t>
                      </a:r>
                      <a:r>
                        <a:rPr lang="de-DE" sz="1000" spc="-5" dirty="0" smtClean="0">
                          <a:solidFill>
                            <a:srgbClr val="212121"/>
                          </a:solidFill>
                          <a:latin typeface="Verdana"/>
                          <a:cs typeface="Verdana"/>
                        </a:rPr>
                        <a:t>“ an die Arbeitnehmer oder ihre Vertreter gerichtet hat.</a:t>
                      </a:r>
                    </a:p>
                    <a:p>
                      <a:pPr marL="296545" indent="-228600">
                        <a:lnSpc>
                          <a:spcPts val="1160"/>
                        </a:lnSpc>
                        <a:buFont typeface="+mj-lt"/>
                        <a:buAutoNum type="arabicPeriod" startAt="4"/>
                      </a:pPr>
                      <a:endParaRPr lang="de-DE" sz="1000" spc="-5" dirty="0" smtClean="0">
                        <a:solidFill>
                          <a:srgbClr val="212121"/>
                        </a:solidFill>
                        <a:latin typeface="Verdana"/>
                        <a:cs typeface="Verdana"/>
                      </a:endParaRPr>
                    </a:p>
                    <a:p>
                      <a:pPr marL="67945">
                        <a:lnSpc>
                          <a:spcPts val="1160"/>
                        </a:lnSpc>
                      </a:pPr>
                      <a:endParaRPr sz="1000" dirty="0">
                        <a:latin typeface="Verdana"/>
                        <a:cs typeface="Verdana"/>
                      </a:endParaRPr>
                    </a:p>
                  </a:txBody>
                  <a:tcPr marL="0" marR="0" marT="0" marB="0">
                    <a:lnL w="12700">
                      <a:solidFill>
                        <a:srgbClr val="000000"/>
                      </a:solidFill>
                      <a:prstDash val="solid"/>
                    </a:lnL>
                    <a:lnR w="12700">
                      <a:solidFill>
                        <a:srgbClr val="000000"/>
                      </a:solidFill>
                      <a:prstDash val="solid"/>
                    </a:lnR>
                    <a:lnT w="12700">
                      <a:solidFill>
                        <a:srgbClr val="FFFFFF"/>
                      </a:solidFill>
                      <a:prstDash val="solid"/>
                    </a:lnT>
                    <a:lnB w="6350">
                      <a:solidFill>
                        <a:srgbClr val="000000"/>
                      </a:solidFill>
                      <a:prstDash val="solid"/>
                    </a:lnB>
                  </a:tcPr>
                </a:tc>
                <a:tc>
                  <a:txBody>
                    <a:bodyPr/>
                    <a:lstStyle/>
                    <a:p>
                      <a:pPr marL="373380" indent="-305435" algn="just">
                        <a:lnSpc>
                          <a:spcPts val="1160"/>
                        </a:lnSpc>
                        <a:buAutoNum type="arabicPeriod" startAt="5"/>
                        <a:tabLst>
                          <a:tab pos="373380" algn="l"/>
                        </a:tabLst>
                      </a:pPr>
                      <a:r>
                        <a:rPr lang="de-DE" sz="1000" spc="-5" dirty="0" smtClean="0">
                          <a:solidFill>
                            <a:srgbClr val="212121"/>
                          </a:solidFill>
                          <a:latin typeface="Verdana"/>
                          <a:cs typeface="Verdana"/>
                        </a:rPr>
                        <a:t>Berücksichtigte Kriterien bei der Auswahl der von den Aussetzungs- oder Arbeitszeitreduzierungsmaßnahmen betroffenen Arbeitnehmer.</a:t>
                      </a:r>
                    </a:p>
                    <a:p>
                      <a:pPr marL="373380" indent="-305435" algn="just">
                        <a:lnSpc>
                          <a:spcPts val="1160"/>
                        </a:lnSpc>
                        <a:buAutoNum type="arabicPeriod" startAt="5"/>
                        <a:tabLst>
                          <a:tab pos="373380" algn="l"/>
                        </a:tabLst>
                      </a:pPr>
                      <a:endParaRPr lang="de-DE" sz="1000" spc="-5" dirty="0" smtClean="0">
                        <a:solidFill>
                          <a:srgbClr val="212121"/>
                        </a:solidFill>
                        <a:latin typeface="Verdana"/>
                        <a:cs typeface="Verdana"/>
                      </a:endParaRPr>
                    </a:p>
                    <a:p>
                      <a:pPr marL="373380" indent="-305435" algn="just">
                        <a:lnSpc>
                          <a:spcPts val="1160"/>
                        </a:lnSpc>
                        <a:buAutoNum type="arabicPeriod" startAt="5"/>
                        <a:tabLst>
                          <a:tab pos="373380" algn="l"/>
                        </a:tabLst>
                      </a:pPr>
                      <a:r>
                        <a:rPr lang="de-DE" sz="1000" spc="-5" dirty="0" smtClean="0">
                          <a:solidFill>
                            <a:srgbClr val="212121"/>
                          </a:solidFill>
                          <a:latin typeface="Verdana"/>
                          <a:cs typeface="Verdana"/>
                        </a:rPr>
                        <a:t>Kopie der Mitteilung, die die Unternehmensleitung zu Beginn des „</a:t>
                      </a:r>
                      <a:r>
                        <a:rPr lang="de-DE" sz="1000" spc="-5" dirty="0" err="1" smtClean="0">
                          <a:solidFill>
                            <a:srgbClr val="212121"/>
                          </a:solidFill>
                          <a:latin typeface="Verdana"/>
                          <a:cs typeface="Verdana"/>
                        </a:rPr>
                        <a:t>ERTE</a:t>
                      </a:r>
                      <a:r>
                        <a:rPr lang="de-DE" sz="1000" spc="-5" dirty="0" smtClean="0">
                          <a:solidFill>
                            <a:srgbClr val="212121"/>
                          </a:solidFill>
                          <a:latin typeface="Verdana"/>
                          <a:cs typeface="Verdana"/>
                        </a:rPr>
                        <a:t>“  fristgemäß an die Arbeitnehmer oder ihre Vertreter gerichtet hat, bzgl. ihrer Absicht das Verfahren einzuleiten.</a:t>
                      </a:r>
                    </a:p>
                    <a:p>
                      <a:pPr marL="373380" indent="-305435" algn="just">
                        <a:lnSpc>
                          <a:spcPts val="1160"/>
                        </a:lnSpc>
                        <a:buAutoNum type="arabicPeriod" startAt="5"/>
                        <a:tabLst>
                          <a:tab pos="373380" algn="l"/>
                        </a:tabLst>
                      </a:pPr>
                      <a:endParaRPr lang="de-DE" sz="1000" spc="-5" dirty="0" smtClean="0">
                        <a:solidFill>
                          <a:srgbClr val="212121"/>
                        </a:solidFill>
                        <a:latin typeface="Verdana"/>
                        <a:cs typeface="Verdana"/>
                      </a:endParaRPr>
                    </a:p>
                    <a:p>
                      <a:pPr marL="373380" indent="-305435" algn="just">
                        <a:lnSpc>
                          <a:spcPts val="1160"/>
                        </a:lnSpc>
                        <a:buAutoNum type="arabicPeriod" startAt="5"/>
                        <a:tabLst>
                          <a:tab pos="373380" algn="l"/>
                        </a:tabLst>
                      </a:pPr>
                      <a:r>
                        <a:rPr lang="de-DE" sz="1000" spc="-5" dirty="0" smtClean="0">
                          <a:solidFill>
                            <a:srgbClr val="212121"/>
                          </a:solidFill>
                          <a:latin typeface="Verdana"/>
                          <a:cs typeface="Verdana"/>
                        </a:rPr>
                        <a:t>Kopie der Mitteilung der Unternehmensleitung an die Arbeitnehmer oder ihre Vertreter über den Beginn der Konsultationsphase.</a:t>
                      </a:r>
                    </a:p>
                    <a:p>
                      <a:pPr marL="373380" indent="-305435" algn="just">
                        <a:lnSpc>
                          <a:spcPts val="1160"/>
                        </a:lnSpc>
                        <a:buAutoNum type="arabicPeriod" startAt="5"/>
                        <a:tabLst>
                          <a:tab pos="373380" algn="l"/>
                        </a:tabLst>
                      </a:pPr>
                      <a:endParaRPr lang="de-DE" sz="1000" spc="-5" dirty="0" smtClean="0">
                        <a:solidFill>
                          <a:srgbClr val="212121"/>
                        </a:solidFill>
                        <a:latin typeface="Verdana"/>
                        <a:cs typeface="Verdana"/>
                      </a:endParaRPr>
                    </a:p>
                    <a:p>
                      <a:pPr marL="373380" indent="-305435" algn="just">
                        <a:lnSpc>
                          <a:spcPts val="1160"/>
                        </a:lnSpc>
                        <a:buAutoNum type="arabicPeriod" startAt="5"/>
                        <a:tabLst>
                          <a:tab pos="373380" algn="l"/>
                        </a:tabLst>
                      </a:pPr>
                      <a:r>
                        <a:rPr lang="de-DE" sz="1000" spc="-5" dirty="0" smtClean="0">
                          <a:solidFill>
                            <a:srgbClr val="212121"/>
                          </a:solidFill>
                          <a:latin typeface="Verdana"/>
                          <a:cs typeface="Verdana"/>
                        </a:rPr>
                        <a:t>Zusammensetzung der Verhandlungskommission oder ggf. den Hinweis auf das Versäumnis, die Kommission innerhalb der gesetzlichen Fristen zu bilden.</a:t>
                      </a:r>
                    </a:p>
                    <a:p>
                      <a:pPr marL="373380" indent="-305435" algn="just">
                        <a:lnSpc>
                          <a:spcPts val="1160"/>
                        </a:lnSpc>
                        <a:buAutoNum type="arabicPeriod" startAt="5"/>
                        <a:tabLst>
                          <a:tab pos="373380" algn="l"/>
                        </a:tabLst>
                      </a:pPr>
                      <a:endParaRPr lang="de-DE" sz="1000" spc="-5" dirty="0" smtClean="0">
                        <a:solidFill>
                          <a:srgbClr val="212121"/>
                        </a:solidFill>
                        <a:latin typeface="Verdana"/>
                        <a:cs typeface="Verdana"/>
                      </a:endParaRPr>
                    </a:p>
                    <a:p>
                      <a:pPr marL="373380" indent="-305435" algn="just">
                        <a:lnSpc>
                          <a:spcPts val="1160"/>
                        </a:lnSpc>
                        <a:buAutoNum type="arabicPeriod" startAt="5"/>
                        <a:tabLst>
                          <a:tab pos="373380" algn="l"/>
                        </a:tabLst>
                      </a:pPr>
                      <a:r>
                        <a:rPr lang="de-DE" sz="1000" spc="-5" dirty="0" smtClean="0">
                          <a:solidFill>
                            <a:srgbClr val="212121"/>
                          </a:solidFill>
                          <a:latin typeface="Verdana"/>
                          <a:cs typeface="Verdana"/>
                        </a:rPr>
                        <a:t>Erläuternden Bericht zu den Gründen des „</a:t>
                      </a:r>
                      <a:r>
                        <a:rPr lang="de-DE" sz="1000" spc="-5" dirty="0" err="1" smtClean="0">
                          <a:solidFill>
                            <a:srgbClr val="212121"/>
                          </a:solidFill>
                          <a:latin typeface="Verdana"/>
                          <a:cs typeface="Verdana"/>
                        </a:rPr>
                        <a:t>ERTE</a:t>
                      </a:r>
                      <a:r>
                        <a:rPr lang="de-DE" sz="1000" spc="-5" dirty="0" smtClean="0">
                          <a:solidFill>
                            <a:srgbClr val="212121"/>
                          </a:solidFill>
                          <a:latin typeface="Verdana"/>
                          <a:cs typeface="Verdana"/>
                        </a:rPr>
                        <a:t>“.</a:t>
                      </a:r>
                    </a:p>
                    <a:p>
                      <a:pPr marL="373380" indent="-305435" algn="just">
                        <a:lnSpc>
                          <a:spcPts val="1160"/>
                        </a:lnSpc>
                        <a:buAutoNum type="arabicPeriod" startAt="5"/>
                        <a:tabLst>
                          <a:tab pos="373380" algn="l"/>
                        </a:tabLst>
                      </a:pPr>
                      <a:endParaRPr lang="de-DE" sz="1000" spc="-5" dirty="0" smtClean="0">
                        <a:solidFill>
                          <a:srgbClr val="212121"/>
                        </a:solidFill>
                        <a:latin typeface="Verdana"/>
                        <a:cs typeface="Verdana"/>
                      </a:endParaRPr>
                    </a:p>
                    <a:p>
                      <a:pPr marL="373380" indent="-305435" algn="just">
                        <a:lnSpc>
                          <a:spcPts val="1160"/>
                        </a:lnSpc>
                        <a:buAutoNum type="arabicPeriod" startAt="5"/>
                        <a:tabLst>
                          <a:tab pos="373380" algn="l"/>
                        </a:tabLst>
                      </a:pPr>
                      <a:r>
                        <a:rPr lang="de-DE" sz="1000" spc="-5" dirty="0" smtClean="0">
                          <a:solidFill>
                            <a:srgbClr val="212121"/>
                          </a:solidFill>
                          <a:latin typeface="Verdana"/>
                          <a:cs typeface="Verdana"/>
                        </a:rPr>
                        <a:t>Jedwede Dokumentation zum Nachweis der Gründe. </a:t>
                      </a:r>
                    </a:p>
                    <a:p>
                      <a:pPr marL="373380" indent="-305435" algn="just">
                        <a:lnSpc>
                          <a:spcPts val="1160"/>
                        </a:lnSpc>
                        <a:buAutoNum type="arabicPeriod" startAt="5"/>
                        <a:tabLst>
                          <a:tab pos="373380" algn="l"/>
                        </a:tabLst>
                      </a:pPr>
                      <a:endParaRPr lang="de-DE" sz="1000" spc="-5" dirty="0" smtClean="0">
                        <a:solidFill>
                          <a:srgbClr val="212121"/>
                        </a:solidFill>
                        <a:latin typeface="Verdana"/>
                        <a:cs typeface="Verdana"/>
                      </a:endParaRPr>
                    </a:p>
                    <a:p>
                      <a:pPr marL="373380" indent="-305435" algn="just">
                        <a:lnSpc>
                          <a:spcPts val="1160"/>
                        </a:lnSpc>
                        <a:buAutoNum type="arabicPeriod" startAt="5"/>
                        <a:tabLst>
                          <a:tab pos="373380" algn="l"/>
                        </a:tabLst>
                      </a:pPr>
                      <a:r>
                        <a:rPr lang="de-DE" sz="1000" spc="-5" dirty="0" smtClean="0">
                          <a:solidFill>
                            <a:srgbClr val="212121"/>
                          </a:solidFill>
                          <a:latin typeface="Verdana"/>
                          <a:cs typeface="Verdana"/>
                        </a:rPr>
                        <a:t>Zusätzliche Dokumentation gemäß dem spezifischen Grund des „</a:t>
                      </a:r>
                      <a:r>
                        <a:rPr lang="de-DE" sz="1000" spc="-5" dirty="0" err="1" smtClean="0">
                          <a:solidFill>
                            <a:srgbClr val="212121"/>
                          </a:solidFill>
                          <a:latin typeface="Verdana"/>
                          <a:cs typeface="Verdana"/>
                        </a:rPr>
                        <a:t>ERTE</a:t>
                      </a:r>
                      <a:r>
                        <a:rPr lang="de-DE" sz="1000" spc="-5" dirty="0" smtClean="0">
                          <a:solidFill>
                            <a:srgbClr val="212121"/>
                          </a:solidFill>
                          <a:latin typeface="Verdana"/>
                          <a:cs typeface="Verdana"/>
                        </a:rPr>
                        <a:t>“.</a:t>
                      </a:r>
                    </a:p>
                  </a:txBody>
                  <a:tcPr marL="0" marR="0" marT="0" marB="0">
                    <a:lnL w="12700">
                      <a:solidFill>
                        <a:srgbClr val="000000"/>
                      </a:solidFill>
                      <a:prstDash val="solid"/>
                    </a:lnL>
                    <a:lnR w="12700">
                      <a:solidFill>
                        <a:srgbClr val="000000"/>
                      </a:solidFill>
                      <a:prstDash val="solid"/>
                    </a:lnR>
                    <a:lnT w="12700">
                      <a:solidFill>
                        <a:srgbClr val="FFFFFF"/>
                      </a:solidFill>
                      <a:prstDash val="solid"/>
                    </a:lnT>
                    <a:lnB w="6350">
                      <a:solidFill>
                        <a:srgbClr val="000000"/>
                      </a:solidFill>
                      <a:prstDash val="solid"/>
                    </a:lnB>
                  </a:tcPr>
                </a:tc>
                <a:extLst>
                  <a:ext uri="{0D108BD9-81ED-4DB2-BD59-A6C34878D82A}">
                    <a16:rowId xmlns:a16="http://schemas.microsoft.com/office/drawing/2014/main" val="10001"/>
                  </a:ext>
                </a:extLst>
              </a:tr>
              <a:tr h="792810">
                <a:tc>
                  <a:txBody>
                    <a:bodyPr/>
                    <a:lstStyle/>
                    <a:p>
                      <a:pPr marL="417830" marR="155575" indent="-258445">
                        <a:lnSpc>
                          <a:spcPct val="115999"/>
                        </a:lnSpc>
                        <a:spcBef>
                          <a:spcPts val="440"/>
                        </a:spcBef>
                      </a:pPr>
                      <a:r>
                        <a:rPr lang="es-ES" sz="1000" b="1" spc="-5" dirty="0" err="1" smtClean="0">
                          <a:solidFill>
                            <a:srgbClr val="212121"/>
                          </a:solidFill>
                          <a:latin typeface="Verdana"/>
                          <a:cs typeface="Verdana"/>
                        </a:rPr>
                        <a:t>Wichtigste</a:t>
                      </a:r>
                      <a:r>
                        <a:rPr lang="es-ES" sz="1000" b="1" spc="-5" dirty="0" smtClean="0">
                          <a:solidFill>
                            <a:srgbClr val="212121"/>
                          </a:solidFill>
                          <a:latin typeface="Verdana"/>
                          <a:cs typeface="Verdana"/>
                        </a:rPr>
                        <a:t> </a:t>
                      </a:r>
                      <a:r>
                        <a:rPr lang="es-ES" sz="1000" b="1" spc="-5" dirty="0" err="1" smtClean="0">
                          <a:solidFill>
                            <a:srgbClr val="212121"/>
                          </a:solidFill>
                          <a:latin typeface="Verdana"/>
                          <a:cs typeface="Verdana"/>
                        </a:rPr>
                        <a:t>praktische</a:t>
                      </a:r>
                      <a:r>
                        <a:rPr lang="es-ES" sz="1000" b="1" spc="-5" dirty="0" smtClean="0">
                          <a:solidFill>
                            <a:srgbClr val="212121"/>
                          </a:solidFill>
                          <a:latin typeface="Verdana"/>
                          <a:cs typeface="Verdana"/>
                        </a:rPr>
                        <a:t> </a:t>
                      </a:r>
                      <a:r>
                        <a:rPr lang="es-ES" sz="1000" b="1" spc="-5" dirty="0" err="1" smtClean="0">
                          <a:solidFill>
                            <a:srgbClr val="212121"/>
                          </a:solidFill>
                          <a:latin typeface="Verdana"/>
                          <a:cs typeface="Verdana"/>
                        </a:rPr>
                        <a:t>Auswirkungen</a:t>
                      </a:r>
                      <a:endParaRPr sz="1000" dirty="0">
                        <a:latin typeface="Verdana"/>
                        <a:cs typeface="Verdana"/>
                      </a:endParaRPr>
                    </a:p>
                  </a:txBody>
                  <a:tcPr marL="0" marR="0" marT="558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F1F1F1"/>
                    </a:solidFill>
                  </a:tcPr>
                </a:tc>
                <a:tc>
                  <a:txBody>
                    <a:bodyPr/>
                    <a:lstStyle/>
                    <a:p>
                      <a:pPr marL="299720" marR="63500" indent="-231775" algn="just">
                        <a:lnSpc>
                          <a:spcPct val="116300"/>
                        </a:lnSpc>
                        <a:spcBef>
                          <a:spcPts val="439"/>
                        </a:spcBef>
                      </a:pPr>
                      <a:r>
                        <a:rPr sz="1000" spc="-5" dirty="0">
                          <a:solidFill>
                            <a:srgbClr val="212121"/>
                          </a:solidFill>
                          <a:latin typeface="Verdana"/>
                          <a:cs typeface="Verdana"/>
                        </a:rPr>
                        <a:t>1. </a:t>
                      </a:r>
                      <a:r>
                        <a:rPr lang="en-US" sz="1000" spc="-5" dirty="0" smtClean="0">
                          <a:solidFill>
                            <a:srgbClr val="212121"/>
                          </a:solidFill>
                          <a:latin typeface="Verdana"/>
                          <a:cs typeface="Verdana"/>
                        </a:rPr>
                        <a:t> </a:t>
                      </a:r>
                      <a:r>
                        <a:rPr lang="de-DE" sz="1000" spc="-10" dirty="0" smtClean="0">
                          <a:solidFill>
                            <a:srgbClr val="212121"/>
                          </a:solidFill>
                          <a:latin typeface="Verdana"/>
                          <a:cs typeface="Verdana"/>
                        </a:rPr>
                        <a:t>Zusätzlich zu den entsprechenden Gehaltseinsparungen, die sich aus der Aussetzung/Reduzierung der Arbeitszeit ergeben, werden die Unternehmen durch die Genehmigung des „</a:t>
                      </a:r>
                      <a:r>
                        <a:rPr lang="de-DE" sz="1000" spc="-10" dirty="0" err="1" smtClean="0">
                          <a:solidFill>
                            <a:srgbClr val="212121"/>
                          </a:solidFill>
                          <a:latin typeface="Verdana"/>
                          <a:cs typeface="Verdana"/>
                        </a:rPr>
                        <a:t>ERTE“von</a:t>
                      </a:r>
                      <a:r>
                        <a:rPr lang="de-DE" sz="1000" spc="-10" dirty="0" smtClean="0">
                          <a:solidFill>
                            <a:srgbClr val="212121"/>
                          </a:solidFill>
                          <a:latin typeface="Verdana"/>
                          <a:cs typeface="Verdana"/>
                        </a:rPr>
                        <a:t> der Zahlung von Sozialversicherungsbeiträgen befreit,</a:t>
                      </a:r>
                      <a:endParaRPr sz="1000" dirty="0">
                        <a:latin typeface="Verdana"/>
                        <a:cs typeface="Verdana"/>
                      </a:endParaRPr>
                    </a:p>
                  </a:txBody>
                  <a:tcPr marL="0" marR="0" marT="5587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372745" marR="64135" indent="-304800" algn="just">
                        <a:lnSpc>
                          <a:spcPct val="116300"/>
                        </a:lnSpc>
                        <a:spcBef>
                          <a:spcPts val="439"/>
                        </a:spcBef>
                      </a:pPr>
                      <a:r>
                        <a:rPr sz="1000" spc="-5" dirty="0">
                          <a:solidFill>
                            <a:srgbClr val="212121"/>
                          </a:solidFill>
                          <a:latin typeface="Verdana"/>
                          <a:cs typeface="Verdana"/>
                        </a:rPr>
                        <a:t>1. </a:t>
                      </a:r>
                      <a:r>
                        <a:rPr lang="de-DE" sz="1000" spc="-5" dirty="0" smtClean="0">
                          <a:solidFill>
                            <a:srgbClr val="212121"/>
                          </a:solidFill>
                          <a:latin typeface="Verdana"/>
                          <a:cs typeface="Verdana"/>
                        </a:rPr>
                        <a:t>Obwohl das Unternehmen auch die entsprechenden Gehaltseinsparungen durch die Aussetzung/Reduzierung der Arbeitszeit erzielt, hat das Unternehmen weiterhin die entsprechenden Sozialversicherungsbeiträge zahlen. </a:t>
                      </a:r>
                      <a:endParaRPr sz="1000" dirty="0">
                        <a:latin typeface="Verdana"/>
                        <a:cs typeface="Verdana"/>
                      </a:endParaRPr>
                    </a:p>
                  </a:txBody>
                  <a:tcPr marL="0" marR="0" marT="55879"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0002"/>
                  </a:ext>
                </a:extLst>
              </a:tr>
            </a:tbl>
          </a:graphicData>
        </a:graphic>
      </p:graphicFrame>
      <p:sp>
        <p:nvSpPr>
          <p:cNvPr id="6" name="object 6"/>
          <p:cNvSpPr txBox="1">
            <a:spLocks noGrp="1"/>
          </p:cNvSpPr>
          <p:nvPr>
            <p:ph type="sldNum" sz="quarter" idx="7"/>
          </p:nvPr>
        </p:nvSpPr>
        <p:spPr>
          <a:xfrm>
            <a:off x="592836" y="6728286"/>
            <a:ext cx="193675" cy="212879"/>
          </a:xfrm>
          <a:prstGeom prst="rect">
            <a:avLst/>
          </a:prstGeom>
        </p:spPr>
        <p:txBody>
          <a:bodyPr vert="horz" wrap="square" lIns="0" tIns="12700" rIns="0" bIns="0" rtlCol="0">
            <a:spAutoFit/>
          </a:bodyPr>
          <a:lstStyle/>
          <a:p>
            <a:pPr marL="38100">
              <a:lnSpc>
                <a:spcPct val="100000"/>
              </a:lnSpc>
              <a:spcBef>
                <a:spcPts val="100"/>
              </a:spcBef>
            </a:pPr>
            <a:r>
              <a:rPr spc="-5" dirty="0">
                <a:solidFill>
                  <a:srgbClr val="EF3D3D"/>
                </a:solidFill>
              </a:rPr>
              <a:t>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612648" y="449580"/>
            <a:ext cx="9488805" cy="12700"/>
          </a:xfrm>
          <a:custGeom>
            <a:avLst/>
            <a:gdLst/>
            <a:ahLst/>
            <a:cxnLst/>
            <a:rect l="l" t="t" r="r" b="b"/>
            <a:pathLst>
              <a:path w="9488805" h="12700">
                <a:moveTo>
                  <a:pt x="9488424" y="0"/>
                </a:moveTo>
                <a:lnTo>
                  <a:pt x="0" y="0"/>
                </a:lnTo>
                <a:lnTo>
                  <a:pt x="0" y="12192"/>
                </a:lnTo>
                <a:lnTo>
                  <a:pt x="9488424" y="12192"/>
                </a:lnTo>
                <a:lnTo>
                  <a:pt x="9488424" y="0"/>
                </a:lnTo>
                <a:close/>
              </a:path>
            </a:pathLst>
          </a:custGeom>
          <a:solidFill>
            <a:srgbClr val="000000"/>
          </a:solidFill>
        </p:spPr>
        <p:txBody>
          <a:bodyPr wrap="square" lIns="0" tIns="0" rIns="0" bIns="0" rtlCol="0"/>
          <a:lstStyle/>
          <a:p>
            <a:endParaRPr/>
          </a:p>
        </p:txBody>
      </p:sp>
      <p:sp>
        <p:nvSpPr>
          <p:cNvPr id="4" name="object 4"/>
          <p:cNvSpPr/>
          <p:nvPr/>
        </p:nvSpPr>
        <p:spPr>
          <a:xfrm>
            <a:off x="455676" y="6740347"/>
            <a:ext cx="18415" cy="201295"/>
          </a:xfrm>
          <a:custGeom>
            <a:avLst/>
            <a:gdLst/>
            <a:ahLst/>
            <a:cxnLst/>
            <a:rect l="l" t="t" r="r" b="b"/>
            <a:pathLst>
              <a:path w="18415" h="201295">
                <a:moveTo>
                  <a:pt x="18287" y="0"/>
                </a:moveTo>
                <a:lnTo>
                  <a:pt x="0" y="0"/>
                </a:lnTo>
                <a:lnTo>
                  <a:pt x="0" y="201168"/>
                </a:lnTo>
                <a:lnTo>
                  <a:pt x="18287" y="201168"/>
                </a:lnTo>
                <a:lnTo>
                  <a:pt x="18287" y="0"/>
                </a:lnTo>
                <a:close/>
              </a:path>
            </a:pathLst>
          </a:custGeom>
          <a:solidFill>
            <a:srgbClr val="EF3D3D"/>
          </a:solidFill>
        </p:spPr>
        <p:txBody>
          <a:bodyPr wrap="square" lIns="0" tIns="0" rIns="0" bIns="0" rtlCol="0"/>
          <a:lstStyle/>
          <a:p>
            <a:endParaRPr/>
          </a:p>
        </p:txBody>
      </p:sp>
      <p:graphicFrame>
        <p:nvGraphicFramePr>
          <p:cNvPr id="5" name="object 5"/>
          <p:cNvGraphicFramePr>
            <a:graphicFrameLocks noGrp="1"/>
          </p:cNvGraphicFramePr>
          <p:nvPr>
            <p:extLst>
              <p:ext uri="{D42A27DB-BD31-4B8C-83A1-F6EECF244321}">
                <p14:modId xmlns:p14="http://schemas.microsoft.com/office/powerpoint/2010/main" val="2929675691"/>
              </p:ext>
            </p:extLst>
          </p:nvPr>
        </p:nvGraphicFramePr>
        <p:xfrm>
          <a:off x="627887" y="823214"/>
          <a:ext cx="9446259" cy="4100193"/>
        </p:xfrm>
        <a:graphic>
          <a:graphicData uri="http://schemas.openxmlformats.org/drawingml/2006/table">
            <a:tbl>
              <a:tblPr firstRow="1" bandRow="1">
                <a:tableStyleId>{2D5ABB26-0587-4C30-8999-92F81FD0307C}</a:tableStyleId>
              </a:tblPr>
              <a:tblGrid>
                <a:gridCol w="1442213">
                  <a:extLst>
                    <a:ext uri="{9D8B030D-6E8A-4147-A177-3AD203B41FA5}">
                      <a16:colId xmlns:a16="http://schemas.microsoft.com/office/drawing/2014/main" val="20000"/>
                    </a:ext>
                  </a:extLst>
                </a:gridCol>
                <a:gridCol w="4030217">
                  <a:extLst>
                    <a:ext uri="{9D8B030D-6E8A-4147-A177-3AD203B41FA5}">
                      <a16:colId xmlns:a16="http://schemas.microsoft.com/office/drawing/2014/main" val="20001"/>
                    </a:ext>
                  </a:extLst>
                </a:gridCol>
                <a:gridCol w="3973829">
                  <a:extLst>
                    <a:ext uri="{9D8B030D-6E8A-4147-A177-3AD203B41FA5}">
                      <a16:colId xmlns:a16="http://schemas.microsoft.com/office/drawing/2014/main" val="20002"/>
                    </a:ext>
                  </a:extLst>
                </a:gridCol>
              </a:tblGrid>
              <a:tr h="944880">
                <a:tc>
                  <a:txBody>
                    <a:bodyPr/>
                    <a:lstStyle/>
                    <a:p>
                      <a:pPr>
                        <a:lnSpc>
                          <a:spcPct val="100000"/>
                        </a:lnSpc>
                      </a:pPr>
                      <a:endParaRPr sz="900">
                        <a:latin typeface="Times New Roman"/>
                        <a:cs typeface="Times New Roman"/>
                      </a:endParaRPr>
                    </a:p>
                  </a:txBody>
                  <a:tcPr marL="0" marR="0" marT="0" marB="0">
                    <a:lnB w="12700">
                      <a:solidFill>
                        <a:srgbClr val="000000"/>
                      </a:solidFill>
                      <a:prstDash val="solid"/>
                    </a:lnB>
                  </a:tcPr>
                </a:tc>
                <a:tc>
                  <a:txBody>
                    <a:bodyPr/>
                    <a:lstStyle/>
                    <a:p>
                      <a:pPr marR="1270" algn="ctr">
                        <a:lnSpc>
                          <a:spcPct val="100000"/>
                        </a:lnSpc>
                        <a:spcBef>
                          <a:spcPts val="605"/>
                        </a:spcBef>
                      </a:pPr>
                      <a:r>
                        <a:rPr lang="de-DE" sz="1000" b="1" spc="-10" dirty="0" smtClean="0">
                          <a:solidFill>
                            <a:srgbClr val="FFFFFF"/>
                          </a:solidFill>
                          <a:latin typeface="Verdana"/>
                          <a:cs typeface="Verdana"/>
                        </a:rPr>
                        <a:t>„</a:t>
                      </a:r>
                      <a:r>
                        <a:rPr lang="de-DE" sz="1000" b="1" spc="-10" dirty="0" err="1" smtClean="0">
                          <a:solidFill>
                            <a:srgbClr val="FFFFFF"/>
                          </a:solidFill>
                          <a:latin typeface="Verdana"/>
                          <a:cs typeface="Verdana"/>
                        </a:rPr>
                        <a:t>ERTE</a:t>
                      </a:r>
                      <a:r>
                        <a:rPr lang="de-DE" sz="1000" b="1" spc="-10" dirty="0" smtClean="0">
                          <a:solidFill>
                            <a:srgbClr val="FFFFFF"/>
                          </a:solidFill>
                          <a:latin typeface="Verdana"/>
                          <a:cs typeface="Verdana"/>
                        </a:rPr>
                        <a:t>“   AUFGRUND HÖHERER GEWALT</a:t>
                      </a:r>
                      <a:endParaRPr lang="de-DE" sz="1000" dirty="0" smtClean="0">
                        <a:latin typeface="Verdana"/>
                        <a:cs typeface="Verdana"/>
                      </a:endParaRPr>
                    </a:p>
                    <a:p>
                      <a:pPr marL="75565" marR="79375" algn="ctr">
                        <a:lnSpc>
                          <a:spcPct val="116500"/>
                        </a:lnSpc>
                        <a:spcBef>
                          <a:spcPts val="595"/>
                        </a:spcBef>
                      </a:pPr>
                      <a:r>
                        <a:rPr lang="de-DE" sz="1000" b="1" spc="-5" dirty="0" smtClean="0">
                          <a:solidFill>
                            <a:srgbClr val="FFFFFF"/>
                          </a:solidFill>
                          <a:latin typeface="Verdana"/>
                          <a:cs typeface="Verdana"/>
                        </a:rPr>
                        <a:t>(Art. 47.3 und 51.7 des Arbeitnehmerstatuts und Art. 31 ff.  des Königlichen Dekrets 1483/2012 sowie Art. 22 und 24 bis 28 des Königlichen Dekrets 8/2020)</a:t>
                      </a:r>
                      <a:endParaRPr lang="de-DE" sz="1000" dirty="0">
                        <a:latin typeface="Verdana"/>
                        <a:cs typeface="Verdana"/>
                      </a:endParaRPr>
                    </a:p>
                  </a:txBody>
                  <a:tcPr marL="0" marR="0" marT="76835" marB="0">
                    <a:lnB w="12700">
                      <a:solidFill>
                        <a:srgbClr val="FFFFFF"/>
                      </a:solidFill>
                      <a:prstDash val="solid"/>
                    </a:lnB>
                    <a:solidFill>
                      <a:srgbClr val="EF3D3D"/>
                    </a:solidFill>
                  </a:tcPr>
                </a:tc>
                <a:tc>
                  <a:txBody>
                    <a:bodyPr/>
                    <a:lstStyle/>
                    <a:p>
                      <a:pPr algn="ctr">
                        <a:lnSpc>
                          <a:spcPct val="100000"/>
                        </a:lnSpc>
                        <a:spcBef>
                          <a:spcPts val="605"/>
                        </a:spcBef>
                      </a:pPr>
                      <a:r>
                        <a:rPr lang="de-DE" sz="1000" b="1" spc="-5" dirty="0" smtClean="0">
                          <a:solidFill>
                            <a:srgbClr val="FFFFFF"/>
                          </a:solidFill>
                          <a:latin typeface="Verdana"/>
                          <a:cs typeface="Verdana"/>
                        </a:rPr>
                        <a:t>“</a:t>
                      </a:r>
                      <a:r>
                        <a:rPr lang="de-DE" sz="1000" b="1" spc="-5" dirty="0" err="1" smtClean="0">
                          <a:solidFill>
                            <a:srgbClr val="FFFFFF"/>
                          </a:solidFill>
                          <a:latin typeface="Verdana"/>
                          <a:cs typeface="Verdana"/>
                        </a:rPr>
                        <a:t>ERTE</a:t>
                      </a:r>
                      <a:r>
                        <a:rPr lang="de-DE" sz="1000" b="1" spc="-5" dirty="0" smtClean="0">
                          <a:solidFill>
                            <a:srgbClr val="FFFFFF"/>
                          </a:solidFill>
                          <a:latin typeface="Verdana"/>
                          <a:cs typeface="Verdana"/>
                        </a:rPr>
                        <a:t>” AUFGRUND OBJEKTIVER URSACHEN</a:t>
                      </a:r>
                      <a:endParaRPr lang="de-DE" sz="1000" dirty="0" smtClean="0">
                        <a:latin typeface="Verdana"/>
                        <a:cs typeface="Verdana"/>
                      </a:endParaRPr>
                    </a:p>
                    <a:p>
                      <a:pPr marL="144145" marR="137160" indent="-1270" algn="ctr">
                        <a:lnSpc>
                          <a:spcPct val="116500"/>
                        </a:lnSpc>
                        <a:spcBef>
                          <a:spcPts val="595"/>
                        </a:spcBef>
                      </a:pPr>
                      <a:r>
                        <a:rPr lang="de-DE" sz="1000" b="1" spc="-10" dirty="0" smtClean="0">
                          <a:solidFill>
                            <a:srgbClr val="FFFFFF"/>
                          </a:solidFill>
                          <a:latin typeface="Verdana"/>
                          <a:cs typeface="Verdana"/>
                        </a:rPr>
                        <a:t>(Art. 47 des Arbeitnehmerstatuts und Art. 16 ff. des Königlichen Dekrets 1483/2012 sowie Art. 23 und 25 bis 28 des Königlichen Dekrets 8/2020</a:t>
                      </a:r>
                      <a:r>
                        <a:rPr lang="de-DE" sz="1000" b="1" spc="-5" dirty="0" smtClean="0">
                          <a:solidFill>
                            <a:srgbClr val="FFFFFF"/>
                          </a:solidFill>
                          <a:latin typeface="Verdana"/>
                          <a:cs typeface="Verdana"/>
                        </a:rPr>
                        <a:t>)</a:t>
                      </a:r>
                      <a:endParaRPr lang="de-DE" sz="1000" dirty="0">
                        <a:latin typeface="Verdana"/>
                        <a:cs typeface="Verdana"/>
                      </a:endParaRPr>
                    </a:p>
                  </a:txBody>
                  <a:tcPr marL="0" marR="0" marT="76835" marB="0">
                    <a:lnB w="12700">
                      <a:solidFill>
                        <a:srgbClr val="FFFFFF"/>
                      </a:solidFill>
                      <a:prstDash val="solid"/>
                    </a:lnB>
                    <a:solidFill>
                      <a:srgbClr val="EF3D3D"/>
                    </a:solidFill>
                  </a:tcPr>
                </a:tc>
                <a:extLst>
                  <a:ext uri="{0D108BD9-81ED-4DB2-BD59-A6C34878D82A}">
                    <a16:rowId xmlns:a16="http://schemas.microsoft.com/office/drawing/2014/main" val="10000"/>
                  </a:ext>
                </a:extLst>
              </a:tr>
              <a:tr h="2286380">
                <a:tc>
                  <a:txBody>
                    <a:bodyPr/>
                    <a:lstStyle/>
                    <a:p>
                      <a:pPr>
                        <a:lnSpc>
                          <a:spcPct val="100000"/>
                        </a:lnSpc>
                      </a:pPr>
                      <a:endParaRPr sz="900">
                        <a:latin typeface="Times New Roman"/>
                        <a:cs typeface="Times New Roman"/>
                      </a:endParaRPr>
                    </a:p>
                  </a:txBody>
                  <a:tcPr marL="0" marR="0" marT="0" marB="0">
                    <a:lnL w="6350">
                      <a:solidFill>
                        <a:srgbClr val="000000"/>
                      </a:solidFill>
                      <a:prstDash val="solid"/>
                    </a:lnL>
                    <a:lnR w="6350">
                      <a:solidFill>
                        <a:srgbClr val="000000"/>
                      </a:solidFill>
                      <a:prstDash val="solid"/>
                    </a:lnR>
                    <a:lnT w="12700">
                      <a:solidFill>
                        <a:srgbClr val="000000"/>
                      </a:solidFill>
                      <a:prstDash val="solid"/>
                    </a:lnT>
                    <a:lnB w="6350">
                      <a:solidFill>
                        <a:srgbClr val="000000"/>
                      </a:solidFill>
                      <a:prstDash val="solid"/>
                    </a:lnB>
                    <a:solidFill>
                      <a:srgbClr val="F1F1F1"/>
                    </a:solidFill>
                  </a:tcPr>
                </a:tc>
                <a:tc>
                  <a:txBody>
                    <a:bodyPr/>
                    <a:lstStyle/>
                    <a:p>
                      <a:pPr marL="299720" algn="just">
                        <a:lnSpc>
                          <a:spcPct val="100000"/>
                        </a:lnSpc>
                        <a:spcBef>
                          <a:spcPts val="5"/>
                        </a:spcBef>
                      </a:pPr>
                      <a:r>
                        <a:rPr lang="de-DE" sz="1000" spc="-5" dirty="0" smtClean="0">
                          <a:solidFill>
                            <a:srgbClr val="212121"/>
                          </a:solidFill>
                          <a:latin typeface="Verdana"/>
                          <a:cs typeface="Verdana"/>
                        </a:rPr>
                        <a:t>und zwar bis zu 100 % bei Unternehmen mit weniger als 50 Beschäftigten bzw. 75 % bei Unternehmen mit mehr als 50 Beschäftigten.</a:t>
                      </a:r>
                    </a:p>
                    <a:p>
                      <a:pPr marL="299720" algn="just">
                        <a:lnSpc>
                          <a:spcPct val="100000"/>
                        </a:lnSpc>
                        <a:spcBef>
                          <a:spcPts val="5"/>
                        </a:spcBef>
                      </a:pPr>
                      <a:endParaRPr lang="de-DE" sz="1000" spc="-5" dirty="0" smtClean="0">
                        <a:solidFill>
                          <a:srgbClr val="212121"/>
                        </a:solidFill>
                        <a:latin typeface="Verdana"/>
                        <a:cs typeface="Verdana"/>
                      </a:endParaRPr>
                    </a:p>
                    <a:p>
                      <a:pPr marL="299720" algn="just">
                        <a:lnSpc>
                          <a:spcPct val="100000"/>
                        </a:lnSpc>
                        <a:spcBef>
                          <a:spcPts val="5"/>
                        </a:spcBef>
                      </a:pPr>
                      <a:r>
                        <a:rPr lang="de-DE" sz="1000" spc="-5" dirty="0" smtClean="0">
                          <a:solidFill>
                            <a:srgbClr val="212121"/>
                          </a:solidFill>
                          <a:latin typeface="Verdana"/>
                          <a:cs typeface="Verdana"/>
                        </a:rPr>
                        <a:t>2.</a:t>
                      </a:r>
                      <a:r>
                        <a:rPr lang="de-DE" sz="1000" spc="-5" baseline="0" dirty="0" smtClean="0">
                          <a:solidFill>
                            <a:srgbClr val="212121"/>
                          </a:solidFill>
                          <a:latin typeface="Verdana"/>
                          <a:cs typeface="Verdana"/>
                        </a:rPr>
                        <a:t> </a:t>
                      </a:r>
                      <a:r>
                        <a:rPr lang="de-DE" sz="1000" spc="-5" dirty="0" smtClean="0">
                          <a:solidFill>
                            <a:srgbClr val="212121"/>
                          </a:solidFill>
                          <a:latin typeface="Verdana"/>
                          <a:cs typeface="Verdana"/>
                        </a:rPr>
                        <a:t>Der betroffene Arbeitnehmer hat während der Laufzeit des „</a:t>
                      </a:r>
                      <a:r>
                        <a:rPr lang="de-DE" sz="1000" spc="-5" dirty="0" err="1" smtClean="0">
                          <a:solidFill>
                            <a:srgbClr val="212121"/>
                          </a:solidFill>
                          <a:latin typeface="Verdana"/>
                          <a:cs typeface="Verdana"/>
                        </a:rPr>
                        <a:t>ERTE</a:t>
                      </a:r>
                      <a:r>
                        <a:rPr lang="de-DE" sz="1000" spc="-5" dirty="0" smtClean="0">
                          <a:solidFill>
                            <a:srgbClr val="212121"/>
                          </a:solidFill>
                          <a:latin typeface="Verdana"/>
                          <a:cs typeface="Verdana"/>
                        </a:rPr>
                        <a:t>“ Anspruch auf Arbeitslosengeld (grundsätzlich  70 % der Bemessungsgrundlage  mit einer Höchstgrenze), wobei weder ein Mindestbeitragszeitraum erforderlich ist, noch der konsumierte Zeitraum der maximalen Leistungsdauer angerechnet wird. Ebenfalls entfällt die maximale Frist für die Einreichung des Antrags auf die Leistung.</a:t>
                      </a:r>
                    </a:p>
                    <a:p>
                      <a:pPr marL="299720" marR="61594" indent="-231775" algn="just">
                        <a:lnSpc>
                          <a:spcPct val="116500"/>
                        </a:lnSpc>
                        <a:spcBef>
                          <a:spcPts val="595"/>
                        </a:spcBef>
                      </a:pPr>
                      <a:endParaRPr sz="1000" dirty="0">
                        <a:latin typeface="Verdana"/>
                        <a:cs typeface="Verdana"/>
                      </a:endParaRPr>
                    </a:p>
                  </a:txBody>
                  <a:tcPr marL="0" marR="0" marT="635" marB="0">
                    <a:lnL w="6350">
                      <a:solidFill>
                        <a:srgbClr val="000000"/>
                      </a:solidFill>
                      <a:prstDash val="solid"/>
                    </a:lnL>
                    <a:lnR w="6350">
                      <a:solidFill>
                        <a:srgbClr val="000000"/>
                      </a:solidFill>
                      <a:prstDash val="solid"/>
                    </a:lnR>
                    <a:lnT w="12700">
                      <a:solidFill>
                        <a:srgbClr val="FFFFFF"/>
                      </a:solidFill>
                      <a:prstDash val="solid"/>
                    </a:lnT>
                    <a:lnB w="6350">
                      <a:solidFill>
                        <a:srgbClr val="000000"/>
                      </a:solidFill>
                      <a:prstDash val="solid"/>
                    </a:lnB>
                  </a:tcPr>
                </a:tc>
                <a:tc>
                  <a:txBody>
                    <a:bodyPr/>
                    <a:lstStyle/>
                    <a:p>
                      <a:pPr marL="373380" algn="just">
                        <a:lnSpc>
                          <a:spcPct val="100000"/>
                        </a:lnSpc>
                        <a:spcBef>
                          <a:spcPts val="5"/>
                        </a:spcBef>
                      </a:pPr>
                      <a:r>
                        <a:rPr lang="de-DE" sz="1000" spc="-5" dirty="0" smtClean="0">
                          <a:solidFill>
                            <a:srgbClr val="212121"/>
                          </a:solidFill>
                          <a:latin typeface="Verdana"/>
                          <a:cs typeface="Verdana"/>
                        </a:rPr>
                        <a:t>Bei dieser Art des „</a:t>
                      </a:r>
                      <a:r>
                        <a:rPr lang="de-DE" sz="1000" spc="-5" dirty="0" err="1" smtClean="0">
                          <a:solidFill>
                            <a:srgbClr val="212121"/>
                          </a:solidFill>
                          <a:latin typeface="Verdana"/>
                          <a:cs typeface="Verdana"/>
                        </a:rPr>
                        <a:t>ERTE</a:t>
                      </a:r>
                      <a:r>
                        <a:rPr lang="de-DE" sz="1000" spc="-5" dirty="0" smtClean="0">
                          <a:solidFill>
                            <a:srgbClr val="212121"/>
                          </a:solidFill>
                          <a:latin typeface="Verdana"/>
                          <a:cs typeface="Verdana"/>
                        </a:rPr>
                        <a:t>“ ist keine Befreiung der Sozialversicherungsbeiträge vorgesehen. </a:t>
                      </a:r>
                      <a:endParaRPr sz="1000" dirty="0">
                        <a:latin typeface="Verdana"/>
                        <a:cs typeface="Verdana"/>
                      </a:endParaRPr>
                    </a:p>
                    <a:p>
                      <a:pPr marL="373380" marR="61594" indent="-304800" algn="just">
                        <a:lnSpc>
                          <a:spcPct val="116500"/>
                        </a:lnSpc>
                        <a:spcBef>
                          <a:spcPts val="595"/>
                        </a:spcBef>
                      </a:pPr>
                      <a:r>
                        <a:rPr sz="1000" spc="-5" dirty="0">
                          <a:solidFill>
                            <a:srgbClr val="212121"/>
                          </a:solidFill>
                          <a:latin typeface="Verdana"/>
                          <a:cs typeface="Verdana"/>
                        </a:rPr>
                        <a:t>2. </a:t>
                      </a:r>
                      <a:r>
                        <a:rPr lang="de-DE" sz="1000" spc="-5" dirty="0" smtClean="0">
                          <a:solidFill>
                            <a:srgbClr val="212121"/>
                          </a:solidFill>
                          <a:latin typeface="Verdana"/>
                          <a:cs typeface="Verdana"/>
                        </a:rPr>
                        <a:t>Der betroffene Arbeitnehmer hat während der Laufzeit des „</a:t>
                      </a:r>
                      <a:r>
                        <a:rPr lang="de-DE" sz="1000" spc="-5" dirty="0" err="1" smtClean="0">
                          <a:solidFill>
                            <a:srgbClr val="212121"/>
                          </a:solidFill>
                          <a:latin typeface="Verdana"/>
                          <a:cs typeface="Verdana"/>
                        </a:rPr>
                        <a:t>ERTE</a:t>
                      </a:r>
                      <a:r>
                        <a:rPr lang="de-DE" sz="1000" spc="-5" dirty="0" smtClean="0">
                          <a:solidFill>
                            <a:srgbClr val="212121"/>
                          </a:solidFill>
                          <a:latin typeface="Verdana"/>
                          <a:cs typeface="Verdana"/>
                        </a:rPr>
                        <a:t>“ Anspruch auf Arbeitslosengeld (grundsätzlich  70 % der Bemessungsgrundlage  mit einer Höchstgrenze), wobei weder ein Mindestbeitragszeitraum erforderlich ist, noch der konsumierte Zeitraum der maximalen Leistungsdauer angerechnet wird. Ebenfalls entfällt die maximale Frist für die Einreichung des Antrags auf die Leistung.</a:t>
                      </a:r>
                      <a:endParaRPr sz="1000" dirty="0">
                        <a:latin typeface="Verdana"/>
                        <a:cs typeface="Verdana"/>
                      </a:endParaRPr>
                    </a:p>
                  </a:txBody>
                  <a:tcPr marL="0" marR="0" marT="635" marB="0">
                    <a:lnL w="6350">
                      <a:solidFill>
                        <a:srgbClr val="000000"/>
                      </a:solidFill>
                      <a:prstDash val="solid"/>
                    </a:lnL>
                    <a:lnR w="6350">
                      <a:solidFill>
                        <a:srgbClr val="000000"/>
                      </a:solidFill>
                      <a:prstDash val="solid"/>
                    </a:lnR>
                    <a:lnT w="12700">
                      <a:solidFill>
                        <a:srgbClr val="FFFFFF"/>
                      </a:solidFill>
                      <a:prstDash val="solid"/>
                    </a:lnT>
                    <a:lnB w="6350">
                      <a:solidFill>
                        <a:srgbClr val="000000"/>
                      </a:solidFill>
                      <a:prstDash val="solid"/>
                    </a:lnB>
                  </a:tcPr>
                </a:tc>
                <a:extLst>
                  <a:ext uri="{0D108BD9-81ED-4DB2-BD59-A6C34878D82A}">
                    <a16:rowId xmlns:a16="http://schemas.microsoft.com/office/drawing/2014/main" val="10001"/>
                  </a:ext>
                </a:extLst>
              </a:tr>
              <a:tr h="868933">
                <a:tc>
                  <a:txBody>
                    <a:bodyPr/>
                    <a:lstStyle/>
                    <a:p>
                      <a:pPr marL="199390" marR="193040" indent="288290" algn="l">
                        <a:lnSpc>
                          <a:spcPct val="115999"/>
                        </a:lnSpc>
                        <a:spcBef>
                          <a:spcPts val="440"/>
                        </a:spcBef>
                      </a:pPr>
                      <a:r>
                        <a:rPr lang="es-ES" sz="1000" b="1" spc="-5" dirty="0" err="1" smtClean="0">
                          <a:solidFill>
                            <a:srgbClr val="212121"/>
                          </a:solidFill>
                          <a:latin typeface="Verdana"/>
                          <a:cs typeface="Verdana"/>
                        </a:rPr>
                        <a:t>Abschließende</a:t>
                      </a:r>
                      <a:r>
                        <a:rPr lang="es-ES" sz="1000" b="1" spc="-5" dirty="0" smtClean="0">
                          <a:solidFill>
                            <a:srgbClr val="212121"/>
                          </a:solidFill>
                          <a:latin typeface="Verdana"/>
                          <a:cs typeface="Verdana"/>
                        </a:rPr>
                        <a:t> </a:t>
                      </a:r>
                      <a:r>
                        <a:rPr lang="es-ES" sz="1000" b="1" spc="-5" dirty="0" err="1" smtClean="0">
                          <a:solidFill>
                            <a:srgbClr val="212121"/>
                          </a:solidFill>
                          <a:latin typeface="Verdana"/>
                          <a:cs typeface="Verdana"/>
                        </a:rPr>
                        <a:t>Bemerkungen</a:t>
                      </a:r>
                      <a:endParaRPr sz="1000" dirty="0">
                        <a:latin typeface="Verdana"/>
                        <a:cs typeface="Verdana"/>
                      </a:endParaRPr>
                    </a:p>
                  </a:txBody>
                  <a:tcPr marL="0" marR="0" marT="5588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gridSpan="2">
                  <a:txBody>
                    <a:bodyPr/>
                    <a:lstStyle/>
                    <a:p>
                      <a:pPr marL="67945" marR="68580" indent="0" algn="just">
                        <a:lnSpc>
                          <a:spcPct val="116300"/>
                        </a:lnSpc>
                        <a:spcBef>
                          <a:spcPts val="434"/>
                        </a:spcBef>
                        <a:buFont typeface="Symbol"/>
                        <a:buNone/>
                        <a:tabLst>
                          <a:tab pos="300355" algn="l"/>
                        </a:tabLst>
                      </a:pPr>
                      <a:r>
                        <a:rPr lang="de-DE" sz="1000" spc="-10" dirty="0" smtClean="0">
                          <a:solidFill>
                            <a:srgbClr val="212121"/>
                          </a:solidFill>
                          <a:latin typeface="Verdana"/>
                          <a:cs typeface="Verdana"/>
                        </a:rPr>
                        <a:t>Im Ergebnis ist ein auf höherer Gewalt basierendes „</a:t>
                      </a:r>
                      <a:r>
                        <a:rPr lang="de-DE" sz="1000" spc="-10" dirty="0" err="1" smtClean="0">
                          <a:solidFill>
                            <a:srgbClr val="212121"/>
                          </a:solidFill>
                          <a:latin typeface="Verdana"/>
                          <a:cs typeface="Verdana"/>
                        </a:rPr>
                        <a:t>ERTE</a:t>
                      </a:r>
                      <a:r>
                        <a:rPr lang="de-DE" sz="1000" spc="-10" dirty="0" smtClean="0">
                          <a:solidFill>
                            <a:srgbClr val="212121"/>
                          </a:solidFill>
                          <a:latin typeface="Verdana"/>
                          <a:cs typeface="Verdana"/>
                        </a:rPr>
                        <a:t>“ grundsätzlich in einem kürzeren Zeitraum durchführbar und stellt darüber hinaus, eine zusätzliche Ersparnis für das Unternehmen bzgl. der Sozialversicherungsabgaben dar. Die höhere Gewalt sowie deren Auswirkung auf die Tätigkeit des Unternehmens müssen jedoch angemessen gerechtfertigt sein.</a:t>
                      </a:r>
                      <a:endParaRPr sz="1000" dirty="0">
                        <a:latin typeface="Verdana"/>
                        <a:cs typeface="Verdana"/>
                      </a:endParaRPr>
                    </a:p>
                  </a:txBody>
                  <a:tcPr marL="0" marR="0" marT="55244"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sp>
        <p:nvSpPr>
          <p:cNvPr id="6" name="object 6"/>
          <p:cNvSpPr/>
          <p:nvPr/>
        </p:nvSpPr>
        <p:spPr>
          <a:xfrm>
            <a:off x="630936" y="6220714"/>
            <a:ext cx="1829435" cy="9525"/>
          </a:xfrm>
          <a:custGeom>
            <a:avLst/>
            <a:gdLst/>
            <a:ahLst/>
            <a:cxnLst/>
            <a:rect l="l" t="t" r="r" b="b"/>
            <a:pathLst>
              <a:path w="1829435" h="9525">
                <a:moveTo>
                  <a:pt x="1829054" y="0"/>
                </a:moveTo>
                <a:lnTo>
                  <a:pt x="0" y="0"/>
                </a:lnTo>
                <a:lnTo>
                  <a:pt x="0" y="9143"/>
                </a:lnTo>
                <a:lnTo>
                  <a:pt x="1829054" y="9143"/>
                </a:lnTo>
                <a:lnTo>
                  <a:pt x="1829054" y="0"/>
                </a:lnTo>
                <a:close/>
              </a:path>
            </a:pathLst>
          </a:custGeom>
          <a:solidFill>
            <a:srgbClr val="000000"/>
          </a:solidFill>
        </p:spPr>
        <p:txBody>
          <a:bodyPr wrap="square" lIns="0" tIns="0" rIns="0" bIns="0" rtlCol="0"/>
          <a:lstStyle/>
          <a:p>
            <a:endParaRPr/>
          </a:p>
        </p:txBody>
      </p:sp>
      <p:sp>
        <p:nvSpPr>
          <p:cNvPr id="7" name="object 7"/>
          <p:cNvSpPr txBox="1"/>
          <p:nvPr/>
        </p:nvSpPr>
        <p:spPr>
          <a:xfrm>
            <a:off x="618236" y="6282639"/>
            <a:ext cx="74295" cy="116839"/>
          </a:xfrm>
          <a:prstGeom prst="rect">
            <a:avLst/>
          </a:prstGeom>
        </p:spPr>
        <p:txBody>
          <a:bodyPr vert="horz" wrap="square" lIns="0" tIns="12700" rIns="0" bIns="0" rtlCol="0">
            <a:spAutoFit/>
          </a:bodyPr>
          <a:lstStyle/>
          <a:p>
            <a:pPr marL="12700">
              <a:lnSpc>
                <a:spcPct val="100000"/>
              </a:lnSpc>
              <a:spcBef>
                <a:spcPts val="100"/>
              </a:spcBef>
            </a:pPr>
            <a:r>
              <a:rPr sz="600" dirty="0">
                <a:latin typeface="Verdana"/>
                <a:cs typeface="Verdana"/>
              </a:rPr>
              <a:t>1</a:t>
            </a:r>
            <a:endParaRPr sz="600">
              <a:latin typeface="Verdana"/>
              <a:cs typeface="Verdana"/>
            </a:endParaRPr>
          </a:p>
        </p:txBody>
      </p:sp>
      <p:sp>
        <p:nvSpPr>
          <p:cNvPr id="9" name="object 9"/>
          <p:cNvSpPr txBox="1">
            <a:spLocks noGrp="1"/>
          </p:cNvSpPr>
          <p:nvPr>
            <p:ph type="sldNum" sz="quarter" idx="7"/>
          </p:nvPr>
        </p:nvSpPr>
        <p:spPr>
          <a:xfrm>
            <a:off x="592836" y="6728286"/>
            <a:ext cx="193675" cy="212879"/>
          </a:xfrm>
          <a:prstGeom prst="rect">
            <a:avLst/>
          </a:prstGeom>
        </p:spPr>
        <p:txBody>
          <a:bodyPr vert="horz" wrap="square" lIns="0" tIns="12700" rIns="0" bIns="0" rtlCol="0">
            <a:spAutoFit/>
          </a:bodyPr>
          <a:lstStyle/>
          <a:p>
            <a:pPr marL="38100">
              <a:lnSpc>
                <a:spcPct val="100000"/>
              </a:lnSpc>
              <a:spcBef>
                <a:spcPts val="100"/>
              </a:spcBef>
            </a:pPr>
            <a:r>
              <a:rPr spc="-5" dirty="0">
                <a:solidFill>
                  <a:srgbClr val="EF3D3D"/>
                </a:solidFill>
              </a:rPr>
              <a:t>5</a:t>
            </a:r>
          </a:p>
        </p:txBody>
      </p:sp>
      <p:sp>
        <p:nvSpPr>
          <p:cNvPr id="8" name="object 8"/>
          <p:cNvSpPr txBox="1"/>
          <p:nvPr/>
        </p:nvSpPr>
        <p:spPr>
          <a:xfrm>
            <a:off x="1068120" y="6282639"/>
            <a:ext cx="9023985" cy="279692"/>
          </a:xfrm>
          <a:prstGeom prst="rect">
            <a:avLst/>
          </a:prstGeom>
        </p:spPr>
        <p:txBody>
          <a:bodyPr vert="horz" wrap="square" lIns="0" tIns="10795" rIns="0" bIns="0" rtlCol="0">
            <a:spAutoFit/>
          </a:bodyPr>
          <a:lstStyle/>
          <a:p>
            <a:pPr marL="12700" marR="5080">
              <a:lnSpc>
                <a:spcPct val="101099"/>
              </a:lnSpc>
              <a:spcBef>
                <a:spcPts val="85"/>
              </a:spcBef>
            </a:pPr>
            <a:r>
              <a:rPr lang="de-DE" sz="900" spc="-5" dirty="0">
                <a:latin typeface="Verdana"/>
                <a:cs typeface="Verdana"/>
              </a:rPr>
              <a:t>Die Bemessungsgrundlage ist der Durchschnitt der Beitragsgrundlagen bei Arbeitslosigkeit für die letzten 180 Tage vor der gesetzlichen Arbeitslosigkeit bzw. dem Zeitpunkt des Endes der Beitragspflicht.</a:t>
            </a:r>
            <a:endParaRPr sz="900" dirty="0">
              <a:latin typeface="Verdana"/>
              <a:cs typeface="Verdan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3700" y="2714625"/>
            <a:ext cx="3446415" cy="185127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TotalTime>
  <Words>1497</Words>
  <Application>Microsoft Office PowerPoint</Application>
  <PresentationFormat>Personalizado</PresentationFormat>
  <Paragraphs>97</Paragraphs>
  <Slides>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Arial Narrow</vt:lpstr>
      <vt:lpstr>Calibri</vt:lpstr>
      <vt:lpstr>Symbol</vt:lpstr>
      <vt:lpstr>Times New Roman</vt:lpstr>
      <vt:lpstr>Verdana</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 Maria Mesa</dc:creator>
  <cp:lastModifiedBy>Lubomir Pompl</cp:lastModifiedBy>
  <cp:revision>21</cp:revision>
  <dcterms:created xsi:type="dcterms:W3CDTF">2020-03-19T10:28:51Z</dcterms:created>
  <dcterms:modified xsi:type="dcterms:W3CDTF">2020-03-19T16:52:23Z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2020-03-19T00:00:00Z</vt:filetime>
  </property>
  <property fmtid="{D5CDD505-2E9C-101B-9397-08002B2CF9AE}" pid="3" name="Creator">
    <vt:lpwstr>Microsoft® Word 2016</vt:lpwstr>
  </property>
  <property fmtid="{D5CDD505-2E9C-101B-9397-08002B2CF9AE}" pid="4" name="LastSaved">
    <vt:filetime>2020-03-19T00:00:00Z</vt:filetime>
  </property>
</Properties>
</file>